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44"/>
  </p:notesMasterIdLst>
  <p:handoutMasterIdLst>
    <p:handoutMasterId r:id="rId45"/>
  </p:handoutMasterIdLst>
  <p:sldIdLst>
    <p:sldId id="344" r:id="rId2"/>
    <p:sldId id="345" r:id="rId3"/>
    <p:sldId id="287" r:id="rId4"/>
    <p:sldId id="313" r:id="rId5"/>
    <p:sldId id="288" r:id="rId6"/>
    <p:sldId id="289" r:id="rId7"/>
    <p:sldId id="290" r:id="rId8"/>
    <p:sldId id="291" r:id="rId9"/>
    <p:sldId id="292" r:id="rId10"/>
    <p:sldId id="315" r:id="rId11"/>
    <p:sldId id="310" r:id="rId12"/>
    <p:sldId id="317" r:id="rId13"/>
    <p:sldId id="320" r:id="rId14"/>
    <p:sldId id="319" r:id="rId15"/>
    <p:sldId id="321" r:id="rId16"/>
    <p:sldId id="318" r:id="rId17"/>
    <p:sldId id="322" r:id="rId18"/>
    <p:sldId id="342" r:id="rId19"/>
    <p:sldId id="312" r:id="rId20"/>
    <p:sldId id="293" r:id="rId21"/>
    <p:sldId id="323" r:id="rId22"/>
    <p:sldId id="294" r:id="rId23"/>
    <p:sldId id="295" r:id="rId24"/>
    <p:sldId id="296" r:id="rId25"/>
    <p:sldId id="297" r:id="rId26"/>
    <p:sldId id="324" r:id="rId27"/>
    <p:sldId id="325" r:id="rId28"/>
    <p:sldId id="305" r:id="rId29"/>
    <p:sldId id="340" r:id="rId30"/>
    <p:sldId id="329" r:id="rId31"/>
    <p:sldId id="335" r:id="rId32"/>
    <p:sldId id="336" r:id="rId33"/>
    <p:sldId id="332" r:id="rId34"/>
    <p:sldId id="337" r:id="rId35"/>
    <p:sldId id="331" r:id="rId36"/>
    <p:sldId id="338" r:id="rId37"/>
    <p:sldId id="341" r:id="rId38"/>
    <p:sldId id="306" r:id="rId39"/>
    <p:sldId id="307" r:id="rId40"/>
    <p:sldId id="308" r:id="rId41"/>
    <p:sldId id="309" r:id="rId42"/>
    <p:sldId id="326" r:id="rId43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2E34B-6518-4810-B8BD-32A1C3F76FE5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A6CC5-E90F-4C01-ABE4-0FECE8C07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62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78B03-C1E5-496A-82D4-0E41B5B1E5E9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DFA5E-E0ED-46CD-B497-C1AD4E269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10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6154E-3C86-4875-A516-C938C3BFF18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879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DFA5E-E0ED-46CD-B497-C1AD4E2690A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072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6154E-3C86-4875-A516-C938C3BFF18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15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данном слайде слева показана структура системы (на примере средств связи). Структура строится путем декомпозиции</a:t>
            </a:r>
            <a:r>
              <a:rPr lang="ru-RU" baseline="0" dirty="0" smtClean="0"/>
              <a:t> системы на подсистемы, </a:t>
            </a:r>
            <a:r>
              <a:rPr lang="ru-RU" baseline="0" dirty="0" err="1" smtClean="0"/>
              <a:t>под-подсистемы</a:t>
            </a:r>
            <a:r>
              <a:rPr lang="ru-RU" baseline="0" dirty="0" smtClean="0"/>
              <a:t> (при  необходимости) и входящие в них агрегаты.</a:t>
            </a:r>
          </a:p>
          <a:p>
            <a:r>
              <a:rPr lang="ru-RU" baseline="0" dirty="0" smtClean="0"/>
              <a:t>Для каждого элемента логистической структуры приводится его краткое описание, а также основные характеристики, такие как показатели надежности, ресурсы, сроки службы, стоимость и т.п.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83F8-96EC-425B-90EC-B3F64B2EEC4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83F8-96EC-425B-90EC-B3F64B2EEC4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83F8-96EC-425B-90EC-B3F64B2EEC4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этой схеме мы объясняем, что для каждого отказа выбираем способ и место выполнения. Критерии – длительность работ (готовность) и затраты (затраты на работы и на создание инфраструктуры). </a:t>
            </a:r>
          </a:p>
          <a:p>
            <a:endParaRPr lang="ru-RU" dirty="0" smtClean="0"/>
          </a:p>
          <a:p>
            <a:r>
              <a:rPr lang="ru-RU" dirty="0" smtClean="0"/>
              <a:t>Хорошо бы чтобы уровни ремонта и методы восстановления</a:t>
            </a:r>
            <a:r>
              <a:rPr lang="ru-RU" baseline="0" dirty="0" smtClean="0"/>
              <a:t> открывались , чтобы можно было подробно объяснить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5CDB7-E5BF-4484-9CEE-3530B1B8028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8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Формализованное описание работ планового и непланового ТОиР структурировано по видам ТО, таким как ТО-1, ТО-2.</a:t>
            </a:r>
          </a:p>
          <a:p>
            <a:r>
              <a:rPr lang="ru-RU" dirty="0" smtClean="0"/>
              <a:t>Каждый вид ТО, в свою очередь содержит перечень работ, выполняемых в рамках данного вида ТО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Пример списка работ приведен на слайде.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83F8-96EC-425B-90EC-B3F64B2EEC4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Каждое описание конкретной работы по ТОиР,</a:t>
            </a:r>
            <a:r>
              <a:rPr lang="ru-RU" baseline="0" dirty="0" smtClean="0"/>
              <a:t> включает в себя ее описание и условие выполнения.</a:t>
            </a:r>
          </a:p>
          <a:p>
            <a:r>
              <a:rPr lang="ru-RU" baseline="0" dirty="0" smtClean="0"/>
              <a:t>Также, для </a:t>
            </a:r>
            <a:r>
              <a:rPr lang="ru-RU" dirty="0" smtClean="0"/>
              <a:t> нее указывается пошаговая</a:t>
            </a:r>
            <a:r>
              <a:rPr lang="ru-RU" baseline="0" dirty="0" smtClean="0"/>
              <a:t> технология ее выполнения и используемые в данной работе инструмент, оборудование, расходуемые материалы и запасные части.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83F8-96EC-425B-90EC-B3F64B2EEC4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Завершение блока про технологии</a:t>
            </a:r>
            <a:r>
              <a:rPr lang="ru-RU" baseline="0" dirty="0" smtClean="0"/>
              <a:t> АЛП. Усилить часть про экономику.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6154E-3C86-4875-A516-C938C3BFF18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546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DFA5E-E0ED-46CD-B497-C1AD4E2690A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7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DFA5E-E0ED-46CD-B497-C1AD4E2690A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530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Теперь переходим</a:t>
            </a:r>
            <a:r>
              <a:rPr lang="ru-RU" baseline="0" dirty="0" smtClean="0"/>
              <a:t> к теме семинара по существу.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6154E-3C86-4875-A516-C938C3BFF18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053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АО «Концерн «ЦНИИ «Электроприбор»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6154E-3C86-4875-A516-C938C3BFF18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614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Цель ИЛП – и</a:t>
            </a:r>
            <a:r>
              <a:rPr lang="ru-RU" baseline="0" dirty="0" smtClean="0"/>
              <a:t> АЛП – сформировать формализованную модель СТЭ, включающую в себя СТЭ-И и СТЭ-О. В общем случае модель включает в себя: состав изделия и выполняемые его составными частями функции.</a:t>
            </a:r>
          </a:p>
          <a:p>
            <a:r>
              <a:rPr lang="ru-RU" baseline="0" dirty="0" smtClean="0"/>
              <a:t>Возможные отказы ФС и СЧ. Вид отказов – это вид, которым та или иная функция не выполняется. Дальше мы покажем как на этой модели изделие – функции – отказы и их критичность – формируется состав работ планового ТО, выбирается модель ремонта и определяются параметры системы снабжения. </a:t>
            </a:r>
          </a:p>
          <a:p>
            <a:r>
              <a:rPr lang="ru-RU" baseline="0" dirty="0" smtClean="0"/>
              <a:t>Результат – модель СТЭ, подавая на вход которой сценарий эксплуатации  мы получаем численные оценки ЭТХ: ЭТ, готовности и затрат.</a:t>
            </a:r>
          </a:p>
          <a:p>
            <a:r>
              <a:rPr lang="ru-RU" baseline="0" dirty="0" smtClean="0"/>
              <a:t>Модель СТЭ представляется в форме БД совершенно определенной структуры, регламентированной целым рядом зарубежных, а сегодня и отечественных стандартов.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6154E-3C86-4875-A516-C938C3BFF18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1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Возможны</a:t>
            </a:r>
            <a:r>
              <a:rPr lang="ru-RU" baseline="0" dirty="0" smtClean="0"/>
              <a:t> различные стратегии: для вновь создаваемого изделия, для модернизируемого изделия, для серийно-выпускаемого, для которого надо усовершенствовать процессы ТЭ.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6154E-3C86-4875-A516-C938C3BFF18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87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DFA5E-E0ED-46CD-B497-C1AD4E2690A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74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DFA5E-E0ED-46CD-B497-C1AD4E2690A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74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DFA5E-E0ED-46CD-B497-C1AD4E2690A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07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A18-662F-4849-B694-87D8D04A4A12}" type="datetime1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BFFF-56A1-4C55-82C1-17705EE7E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4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08B0-5F2C-4738-8C5E-4D932AF92B99}" type="datetime1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BFFF-56A1-4C55-82C1-17705EE7E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65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3EE4-3001-4171-A91A-376C822043A0}" type="datetime1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BFFF-56A1-4C55-82C1-17705EE7E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5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BEB0-B7A6-4E71-9A86-60F014DAB891}" type="datetime1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BFFF-56A1-4C55-82C1-17705EE7E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1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AD38-E68E-46AA-ADD2-107EFB9BAAAC}" type="datetime1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BFFF-56A1-4C55-82C1-17705EE7E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14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51A4-6622-4CF3-9121-0510F8B6E57C}" type="datetime1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BFFF-56A1-4C55-82C1-17705EE7E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9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9B7E-09FC-49F8-8BCA-B55232B55868}" type="datetime1">
              <a:rPr lang="ru-RU" smtClean="0"/>
              <a:t>13.06.2018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BFFF-56A1-4C55-82C1-17705EE7E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0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8563-8EF2-4265-9D7A-0308D338FC54}" type="datetime1">
              <a:rPr lang="ru-RU" smtClean="0"/>
              <a:t>13.06.2018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BFFF-56A1-4C55-82C1-17705EE7E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89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2FF4-70BD-439E-A024-EAFA3CCD21A4}" type="datetime1">
              <a:rPr lang="ru-RU" smtClean="0"/>
              <a:t>13.06.2018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BFFF-56A1-4C55-82C1-17705EE7E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29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A150-87F2-411B-AC3C-F7EA749D43BD}" type="datetime1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BFFF-56A1-4C55-82C1-17705EE7E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3C43-055C-4A89-BA09-EE4E1630C088}" type="datetime1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BFFF-56A1-4C55-82C1-17705EE7E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6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56DD4-A1A5-4210-A095-B999511D08C8}" type="datetime1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4BFFF-56A1-4C55-82C1-17705EE7E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5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3.wmf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wmf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3.wmf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3.wmf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ISK_D\2018\семинар\banner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" y="38793"/>
            <a:ext cx="6458575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ISK_D\2018\семинар\banner\127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174" y="947513"/>
            <a:ext cx="5827730" cy="59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4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5"/>
          <p:cNvSpPr>
            <a:spLocks noGrp="1"/>
          </p:cNvSpPr>
          <p:nvPr>
            <p:ph type="title" idx="4294967295"/>
          </p:nvPr>
        </p:nvSpPr>
        <p:spPr>
          <a:xfrm>
            <a:off x="1187624" y="260648"/>
            <a:ext cx="7258050" cy="6445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4800"/>
              </a:lnSpc>
            </a:pPr>
            <a:r>
              <a:rPr lang="ru-RU" altLang="ru-RU" sz="28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Основные виды деятельности ИЛП</a:t>
            </a:r>
            <a:r>
              <a:rPr lang="ru-RU" altLang="ru-RU" sz="28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cxnSp>
        <p:nvCxnSpPr>
          <p:cNvPr id="20" name="Прямая со стрелкой 19"/>
          <p:cNvCxnSpPr>
            <a:cxnSpLocks noChangeAspect="1"/>
          </p:cNvCxnSpPr>
          <p:nvPr/>
        </p:nvCxnSpPr>
        <p:spPr>
          <a:xfrm rot="600000">
            <a:off x="2520950" y="1916113"/>
            <a:ext cx="1603375" cy="1203325"/>
          </a:xfrm>
          <a:prstGeom prst="straightConnector1">
            <a:avLst/>
          </a:prstGeom>
          <a:ln w="76200" cap="rnd">
            <a:solidFill>
              <a:schemeClr val="tx2">
                <a:lumMod val="60000"/>
                <a:lumOff val="4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 noChangeAspect="1"/>
          </p:cNvCxnSpPr>
          <p:nvPr/>
        </p:nvCxnSpPr>
        <p:spPr>
          <a:xfrm rot="300000">
            <a:off x="2803525" y="3117850"/>
            <a:ext cx="1092200" cy="438150"/>
          </a:xfrm>
          <a:prstGeom prst="straightConnector1">
            <a:avLst/>
          </a:prstGeom>
          <a:ln w="76200" cap="rnd">
            <a:solidFill>
              <a:schemeClr val="tx2">
                <a:lumMod val="60000"/>
                <a:lumOff val="4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360000" flipV="1">
            <a:off x="2714625" y="3884613"/>
            <a:ext cx="1071563" cy="357187"/>
          </a:xfrm>
          <a:prstGeom prst="straightConnector1">
            <a:avLst/>
          </a:prstGeom>
          <a:ln w="76200" cap="rnd">
            <a:solidFill>
              <a:schemeClr val="tx2">
                <a:lumMod val="60000"/>
                <a:lumOff val="4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520000" flipV="1">
            <a:off x="4125913" y="2517775"/>
            <a:ext cx="928687" cy="36513"/>
          </a:xfrm>
          <a:prstGeom prst="straightConnector1">
            <a:avLst/>
          </a:prstGeom>
          <a:ln w="76200" cap="rnd">
            <a:solidFill>
              <a:schemeClr val="tx2">
                <a:lumMod val="60000"/>
                <a:lumOff val="4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5300000">
            <a:off x="2933700" y="4090988"/>
            <a:ext cx="741363" cy="1481137"/>
          </a:xfrm>
          <a:prstGeom prst="straightConnector1">
            <a:avLst/>
          </a:prstGeom>
          <a:ln w="76200" cap="rnd">
            <a:solidFill>
              <a:schemeClr val="tx2">
                <a:lumMod val="60000"/>
                <a:lumOff val="4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640000" flipH="1">
            <a:off x="4143375" y="5072063"/>
            <a:ext cx="928687" cy="71438"/>
          </a:xfrm>
          <a:prstGeom prst="straightConnector1">
            <a:avLst/>
          </a:prstGeom>
          <a:ln w="76200" cap="rnd">
            <a:solidFill>
              <a:schemeClr val="tx2">
                <a:lumMod val="60000"/>
                <a:lumOff val="4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cxnSpLocks noChangeAspect="1"/>
          </p:cNvCxnSpPr>
          <p:nvPr/>
        </p:nvCxnSpPr>
        <p:spPr>
          <a:xfrm rot="16440000" flipH="1" flipV="1">
            <a:off x="5004594" y="2121694"/>
            <a:ext cx="1252537" cy="936625"/>
          </a:xfrm>
          <a:prstGeom prst="straightConnector1">
            <a:avLst/>
          </a:prstGeom>
          <a:ln w="76200" cap="rnd">
            <a:solidFill>
              <a:schemeClr val="tx2">
                <a:lumMod val="60000"/>
                <a:lumOff val="4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1040000" flipV="1">
            <a:off x="5351463" y="2949575"/>
            <a:ext cx="785812" cy="571500"/>
          </a:xfrm>
          <a:prstGeom prst="straightConnector1">
            <a:avLst/>
          </a:prstGeom>
          <a:ln w="76200" cap="rnd">
            <a:solidFill>
              <a:schemeClr val="tx2">
                <a:lumMod val="60000"/>
                <a:lumOff val="4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2000000">
            <a:off x="5367338" y="4083050"/>
            <a:ext cx="900112" cy="1588"/>
          </a:xfrm>
          <a:prstGeom prst="straightConnector1">
            <a:avLst/>
          </a:prstGeom>
          <a:ln w="76200" cap="rnd">
            <a:solidFill>
              <a:schemeClr val="tx2">
                <a:lumMod val="60000"/>
                <a:lumOff val="4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cxnSpLocks noChangeAspect="1"/>
          </p:cNvCxnSpPr>
          <p:nvPr/>
        </p:nvCxnSpPr>
        <p:spPr>
          <a:xfrm rot="6600000" flipH="1">
            <a:off x="5468144" y="4191794"/>
            <a:ext cx="508000" cy="1204912"/>
          </a:xfrm>
          <a:prstGeom prst="straightConnector1">
            <a:avLst/>
          </a:prstGeom>
          <a:ln w="76200" cap="rnd">
            <a:solidFill>
              <a:schemeClr val="tx2">
                <a:lumMod val="60000"/>
                <a:lumOff val="4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786188" y="3000361"/>
            <a:ext cx="1643062" cy="164306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ru-RU" sz="1600" b="1" dirty="0">
                <a:solidFill>
                  <a:srgbClr val="002060"/>
                </a:solidFill>
              </a:rPr>
              <a:t>ИЛП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25" y="1571611"/>
            <a:ext cx="2519363" cy="863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ru-RU" sz="1600" b="1" dirty="0">
                <a:solidFill>
                  <a:srgbClr val="002060"/>
                </a:solidFill>
              </a:rPr>
              <a:t>Инфраструктура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43625" y="2633648"/>
            <a:ext cx="2532063" cy="863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ru-RU" sz="1600" b="1" dirty="0">
                <a:solidFill>
                  <a:srgbClr val="002060"/>
                </a:solidFill>
              </a:rPr>
              <a:t>Обучение и обучающее оборудование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43625" y="3708386"/>
            <a:ext cx="2532063" cy="863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ru-RU" sz="1600" b="1" dirty="0">
                <a:solidFill>
                  <a:srgbClr val="002060"/>
                </a:solidFill>
              </a:rPr>
              <a:t>Электронная эксплуатационная документация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325" y="4794236"/>
            <a:ext cx="2519363" cy="863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ru-RU" sz="1600" b="1" dirty="0">
                <a:solidFill>
                  <a:srgbClr val="002060"/>
                </a:solidFill>
              </a:rPr>
              <a:t>Упаковка, погрузка/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разгрузка, хранение, транспортировка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38513" y="5243498"/>
            <a:ext cx="2519362" cy="12098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ru-RU" sz="1600" b="1" dirty="0">
                <a:solidFill>
                  <a:srgbClr val="002060"/>
                </a:solidFill>
              </a:rPr>
              <a:t>Мониторинг технических характеристик изделия и  системы технической эксплуатации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288" y="4786298"/>
            <a:ext cx="2520950" cy="863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Планирование утилизации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288" y="3714736"/>
            <a:ext cx="2520950" cy="863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ru-RU" sz="1600" b="1" dirty="0">
                <a:solidFill>
                  <a:srgbClr val="002060"/>
                </a:solidFill>
              </a:rPr>
              <a:t>Вспомогательное  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и специальное оборудование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288" y="2633648"/>
            <a:ext cx="2520950" cy="9001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ru-RU" sz="1600" b="1" dirty="0">
                <a:solidFill>
                  <a:srgbClr val="002060"/>
                </a:solidFill>
              </a:rPr>
              <a:t>Планирование </a:t>
            </a:r>
            <a:r>
              <a:rPr lang="ru-RU" sz="1600" b="1" dirty="0" smtClean="0">
                <a:solidFill>
                  <a:srgbClr val="002060"/>
                </a:solidFill>
              </a:rPr>
              <a:t>МТО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(запчасти, расходные материалы)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288" y="1571611"/>
            <a:ext cx="2519362" cy="863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ru-RU" sz="1600" b="1" dirty="0">
                <a:solidFill>
                  <a:srgbClr val="002060"/>
                </a:solidFill>
              </a:rPr>
              <a:t>Планирование и управление </a:t>
            </a:r>
            <a:r>
              <a:rPr lang="ru-RU" sz="1600" b="1" dirty="0" err="1">
                <a:solidFill>
                  <a:srgbClr val="002060"/>
                </a:solidFill>
              </a:rPr>
              <a:t>ТОиР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5"/>
          <p:cNvSpPr/>
          <p:nvPr/>
        </p:nvSpPr>
        <p:spPr>
          <a:xfrm>
            <a:off x="3336925" y="1087424"/>
            <a:ext cx="2519363" cy="863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1800"/>
              </a:lnSpc>
              <a:defRPr/>
            </a:pPr>
            <a:r>
              <a:rPr lang="ru-RU" altLang="ru-RU" sz="1600" b="1" smtClean="0">
                <a:solidFill>
                  <a:srgbClr val="002060"/>
                </a:solidFill>
                <a:latin typeface="Calibri" pitchFamily="34" charset="0"/>
              </a:rPr>
              <a:t>Анализ логистической поддержки</a:t>
            </a:r>
          </a:p>
        </p:txBody>
      </p:sp>
      <p:sp>
        <p:nvSpPr>
          <p:cNvPr id="2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>
            <a:normAutofit/>
          </a:bodyPr>
          <a:lstStyle/>
          <a:p>
            <a:fld id="{B9C4BFFF-56A1-4C55-82C1-17705EE7EAE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934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9C4BFFF-56A1-4C55-82C1-17705EE7EAE9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153683"/>
              </p:ext>
            </p:extLst>
          </p:nvPr>
        </p:nvGraphicFramePr>
        <p:xfrm>
          <a:off x="467544" y="692696"/>
          <a:ext cx="8280920" cy="5744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8"/>
                <a:gridCol w="1872062"/>
                <a:gridCol w="2249318"/>
                <a:gridCol w="1927292"/>
              </a:tblGrid>
              <a:tr h="64807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66700" algn="l"/>
                          <a:tab pos="1028700" algn="l"/>
                        </a:tabLst>
                      </a:pPr>
                      <a:r>
                        <a:rPr lang="ru-RU" sz="1600" b="1" spc="10" dirty="0">
                          <a:effectLst/>
                        </a:rPr>
                        <a:t>Вид деятельности по </a:t>
                      </a:r>
                      <a:r>
                        <a:rPr lang="ru-RU" sz="1600" b="1" spc="10" dirty="0" smtClean="0">
                          <a:effectLst/>
                        </a:rPr>
                        <a:t>ИЛП </a:t>
                      </a:r>
                      <a:r>
                        <a:rPr lang="en-US" sz="1600" b="1" spc="10" dirty="0" smtClean="0">
                          <a:effectLst/>
                        </a:rPr>
                        <a:t>/</a:t>
                      </a:r>
                      <a:r>
                        <a:rPr lang="ru-RU" sz="1600" b="1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элемент СТЭ</a:t>
                      </a:r>
                      <a:endParaRPr lang="ru-RU" sz="1600" b="1" spc="3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890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 smtClean="0">
                          <a:effectLst/>
                        </a:rPr>
                        <a:t>Разработка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 smtClean="0">
                          <a:effectLst/>
                        </a:rPr>
                        <a:t>Сопровождение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>
                          <a:effectLst/>
                        </a:rPr>
                        <a:t>Совершенствование 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spc="10" dirty="0" smtClean="0">
                          <a:effectLst/>
                        </a:rPr>
                        <a:t>Планирование ТО</a:t>
                      </a:r>
                      <a:r>
                        <a:rPr lang="ru-RU" sz="1400" spc="10" dirty="0" smtClean="0">
                          <a:effectLst/>
                        </a:rPr>
                        <a:t> </a:t>
                      </a:r>
                      <a:r>
                        <a:rPr lang="en-US" sz="1400" spc="10" dirty="0" smtClean="0">
                          <a:effectLst/>
                        </a:rPr>
                        <a:t>/</a:t>
                      </a:r>
                    </a:p>
                    <a:p>
                      <a:pPr marL="88900" indent="0" algn="l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План ТО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Разработка требований к составу и периодичности </a:t>
                      </a:r>
                      <a:r>
                        <a:rPr lang="ru-RU" sz="1400" spc="10" dirty="0" smtClean="0">
                          <a:effectLst/>
                        </a:rPr>
                        <a:t> планового технического обслуживания (ТО)</a:t>
                      </a: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адаптации требований к составу и периодичности ТО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учетом условий эксплуатирующих организаций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Рекомендации по совершенствованию требований к составу и периодичности ТО</a:t>
                      </a: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/>
                </a:tc>
              </a:tr>
              <a:tr h="675104">
                <a:tc>
                  <a:txBody>
                    <a:bodyPr/>
                    <a:lstStyle/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Планирование МТО</a:t>
                      </a:r>
                      <a:endParaRPr lang="en-US" sz="1400" b="1" kern="1200" spc="1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 МТО</a:t>
                      </a:r>
                    </a:p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каталогов, плана МТО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применению плана МТО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плана МТО</a:t>
                      </a:r>
                    </a:p>
                  </a:txBody>
                  <a:tcPr marL="8725" marR="8725" marT="0" marB="0"/>
                </a:tc>
              </a:tr>
              <a:tr h="783704">
                <a:tc>
                  <a:txBody>
                    <a:bodyPr/>
                    <a:lstStyle/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ЭД</a:t>
                      </a:r>
                      <a:r>
                        <a:rPr lang="en-US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Эксплуатационная документация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и поставка ЭД </a:t>
                      </a:r>
                      <a:b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Устранение неточностей ЭД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стадии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эксплуатации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Внесение изменений в ЭД</a:t>
                      </a:r>
                    </a:p>
                  </a:txBody>
                  <a:tcPr marL="8725" marR="8725" marT="0" marB="0"/>
                </a:tc>
              </a:tr>
              <a:tr h="989464"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требований к  средствам эксплуатации</a:t>
                      </a:r>
                      <a:r>
                        <a:rPr lang="en-US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эксплуатации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требований к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средствам эксплуатации …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соответствия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 эксплуатации</a:t>
                      </a:r>
                      <a:r>
                        <a:rPr lang="ru-RU" sz="1400" kern="1200" spc="1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разработанным требованиям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Внесение изменений в требования к СНО/СНК </a:t>
                      </a:r>
                    </a:p>
                  </a:txBody>
                  <a:tcPr marL="8725" marR="8725" marT="0" marB="0"/>
                </a:tc>
              </a:tr>
              <a:tr h="360020"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400" b="1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к численности, специализациям и квалификации 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персонала </a:t>
                      </a:r>
                      <a:r>
                        <a:rPr lang="en-US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Персонал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к численности, специализациям и квалификации персонала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соответствия персонала заданным требованиям, рекомендации </a:t>
                      </a:r>
                      <a:endParaRPr lang="ru-RU" sz="1400" kern="1200" spc="1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устранению несоответствий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требований к персоналу</a:t>
                      </a:r>
                    </a:p>
                  </a:txBody>
                  <a:tcPr marL="8725" marR="8725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11663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 по ИЛП и создаваемые элементы СТЭ (1)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9C4BFFF-56A1-4C55-82C1-17705EE7EAE9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248585"/>
              </p:ext>
            </p:extLst>
          </p:nvPr>
        </p:nvGraphicFramePr>
        <p:xfrm>
          <a:off x="467544" y="692696"/>
          <a:ext cx="8280920" cy="5744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8"/>
                <a:gridCol w="1872062"/>
                <a:gridCol w="2249318"/>
                <a:gridCol w="1927292"/>
              </a:tblGrid>
              <a:tr h="64807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66700" algn="l"/>
                          <a:tab pos="1028700" algn="l"/>
                        </a:tabLst>
                      </a:pPr>
                      <a:r>
                        <a:rPr lang="ru-RU" sz="1600" b="1" spc="10" dirty="0">
                          <a:effectLst/>
                        </a:rPr>
                        <a:t>Вид деятельности по </a:t>
                      </a:r>
                      <a:r>
                        <a:rPr lang="ru-RU" sz="1600" b="1" spc="10" dirty="0" smtClean="0">
                          <a:effectLst/>
                        </a:rPr>
                        <a:t>ИЛП </a:t>
                      </a:r>
                      <a:r>
                        <a:rPr lang="en-US" sz="1600" b="1" spc="10" dirty="0" smtClean="0">
                          <a:effectLst/>
                        </a:rPr>
                        <a:t>/</a:t>
                      </a:r>
                      <a:r>
                        <a:rPr lang="ru-RU" sz="1600" b="1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элемент СТЭ</a:t>
                      </a:r>
                      <a:endParaRPr lang="ru-RU" sz="1600" b="1" spc="3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890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 smtClean="0">
                          <a:effectLst/>
                        </a:rPr>
                        <a:t>Разработка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 smtClean="0">
                          <a:effectLst/>
                        </a:rPr>
                        <a:t>Сопровождение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>
                          <a:effectLst/>
                        </a:rPr>
                        <a:t>Совершенствование 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spc="10" dirty="0" smtClean="0">
                          <a:effectLst/>
                        </a:rPr>
                        <a:t>Планирование ТО</a:t>
                      </a:r>
                      <a:r>
                        <a:rPr lang="ru-RU" sz="1400" spc="10" dirty="0" smtClean="0">
                          <a:effectLst/>
                        </a:rPr>
                        <a:t> </a:t>
                      </a:r>
                      <a:r>
                        <a:rPr lang="en-US" sz="1400" spc="10" dirty="0" smtClean="0">
                          <a:effectLst/>
                        </a:rPr>
                        <a:t>/</a:t>
                      </a:r>
                    </a:p>
                    <a:p>
                      <a:pPr marL="88900" indent="0" algn="l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План ТО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Разработка требований к составу и периодичности </a:t>
                      </a:r>
                      <a:r>
                        <a:rPr lang="ru-RU" sz="1400" spc="10" dirty="0" smtClean="0">
                          <a:effectLst/>
                        </a:rPr>
                        <a:t> планового технического обслуживания (ТО)</a:t>
                      </a: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адаптации требований к составу и периодичности ТО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учетом условий эксплуатирующих организаций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Рекомендации по совершенствованию требований к составу и периодичности ТО</a:t>
                      </a: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/>
                </a:tc>
              </a:tr>
              <a:tr h="675104">
                <a:tc>
                  <a:txBody>
                    <a:bodyPr/>
                    <a:lstStyle/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Планирование МТО</a:t>
                      </a:r>
                      <a:endParaRPr lang="en-US" sz="1400" b="1" kern="1200" spc="1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 МТО</a:t>
                      </a:r>
                    </a:p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каталогов, плана МТО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применению плана МТО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плана МТО</a:t>
                      </a:r>
                    </a:p>
                  </a:txBody>
                  <a:tcPr marL="8725" marR="8725" marT="0" marB="0"/>
                </a:tc>
              </a:tr>
              <a:tr h="783704">
                <a:tc>
                  <a:txBody>
                    <a:bodyPr/>
                    <a:lstStyle/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ЭД</a:t>
                      </a:r>
                      <a:r>
                        <a:rPr lang="en-US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Эксплуатационная документация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и поставка ЭД </a:t>
                      </a:r>
                      <a:b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Устранение неточностей ЭД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стадии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эксплуатации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Внесение изменений в ЭД</a:t>
                      </a:r>
                    </a:p>
                  </a:txBody>
                  <a:tcPr marL="8725" marR="8725" marT="0" marB="0"/>
                </a:tc>
              </a:tr>
              <a:tr h="989464"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требований к  средствам эксплуатации</a:t>
                      </a:r>
                      <a:r>
                        <a:rPr lang="en-US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эксплуатации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требований к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средствам эксплуатации …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соответствия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 эксплуатации</a:t>
                      </a:r>
                      <a:r>
                        <a:rPr lang="ru-RU" sz="1400" kern="1200" spc="1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разработанным требованиям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Внесение изменений в требования к СНО/СНК </a:t>
                      </a:r>
                    </a:p>
                  </a:txBody>
                  <a:tcPr marL="8725" marR="8725" marT="0" marB="0"/>
                </a:tc>
              </a:tr>
              <a:tr h="360020"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400" b="1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к численности, специализациям и квалификации 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персонала </a:t>
                      </a:r>
                      <a:r>
                        <a:rPr lang="en-US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Персонал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к численности, специализациям и квалификации персонала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соответствия персонала заданным требованиям, рекомендации </a:t>
                      </a:r>
                      <a:endParaRPr lang="ru-RU" sz="1400" kern="1200" spc="1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устранению несоответствий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требований к персоналу</a:t>
                      </a:r>
                    </a:p>
                  </a:txBody>
                  <a:tcPr marL="8725" marR="8725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11663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 по ИЛП и создаваемые элементы СТЭ (1)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07704" y="1340768"/>
            <a:ext cx="6840760" cy="43204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 - план технического обслуживания, содержащий: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описание </a:t>
            </a:r>
            <a:r>
              <a:rPr lang="ru-RU" dirty="0">
                <a:solidFill>
                  <a:schemeClr val="tx1"/>
                </a:solidFill>
              </a:rPr>
              <a:t>рекомендуемой разработчиком </a:t>
            </a:r>
            <a:r>
              <a:rPr lang="ru-RU" dirty="0" smtClean="0">
                <a:solidFill>
                  <a:schemeClr val="tx1"/>
                </a:solidFill>
              </a:rPr>
              <a:t>структуры работ по ТО </a:t>
            </a:r>
            <a:r>
              <a:rPr lang="ru-RU" dirty="0">
                <a:solidFill>
                  <a:schemeClr val="tx1"/>
                </a:solidFill>
              </a:rPr>
              <a:t>и организационно-технических уровней, на которых </a:t>
            </a:r>
            <a:r>
              <a:rPr lang="ru-RU" dirty="0" smtClean="0">
                <a:solidFill>
                  <a:schemeClr val="tx1"/>
                </a:solidFill>
              </a:rPr>
              <a:t>они выполняются;</a:t>
            </a:r>
            <a:endParaRPr lang="ru-RU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указания по составу работ по ТО и периодичности их выполнения;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сведения о логистических </a:t>
            </a:r>
            <a:r>
              <a:rPr lang="ru-RU" dirty="0" smtClean="0">
                <a:solidFill>
                  <a:schemeClr val="tx1"/>
                </a:solidFill>
              </a:rPr>
              <a:t>ресурсах, необходимых  </a:t>
            </a:r>
            <a:r>
              <a:rPr lang="ru-RU" dirty="0">
                <a:solidFill>
                  <a:schemeClr val="tx1"/>
                </a:solidFill>
              </a:rPr>
              <a:t>для выполнения ТО 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>
                <a:solidFill>
                  <a:schemeClr val="tx1"/>
                </a:solidFill>
              </a:rPr>
              <a:t>включая технологические карты выполнения работ по ТО);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возможные формы участия поставщика в обеспечении ТО;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виды ЭД, указания по ее содержанию и оформлению.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1619672" y="213285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3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9C4BFFF-56A1-4C55-82C1-17705EE7EAE9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663274"/>
              </p:ext>
            </p:extLst>
          </p:nvPr>
        </p:nvGraphicFramePr>
        <p:xfrm>
          <a:off x="467544" y="692696"/>
          <a:ext cx="8280920" cy="5744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8"/>
                <a:gridCol w="1872062"/>
                <a:gridCol w="2249318"/>
                <a:gridCol w="1927292"/>
              </a:tblGrid>
              <a:tr h="64807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66700" algn="l"/>
                          <a:tab pos="1028700" algn="l"/>
                        </a:tabLst>
                      </a:pPr>
                      <a:r>
                        <a:rPr lang="ru-RU" sz="1600" b="1" spc="10" dirty="0">
                          <a:effectLst/>
                        </a:rPr>
                        <a:t>Вид деятельности по </a:t>
                      </a:r>
                      <a:r>
                        <a:rPr lang="ru-RU" sz="1600" b="1" spc="10" dirty="0" smtClean="0">
                          <a:effectLst/>
                        </a:rPr>
                        <a:t>ИЛП </a:t>
                      </a:r>
                      <a:r>
                        <a:rPr lang="en-US" sz="1600" b="1" spc="10" dirty="0" smtClean="0">
                          <a:effectLst/>
                        </a:rPr>
                        <a:t>/</a:t>
                      </a:r>
                      <a:r>
                        <a:rPr lang="ru-RU" sz="1600" b="1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элемент СТЭ</a:t>
                      </a:r>
                      <a:endParaRPr lang="ru-RU" sz="1600" b="1" spc="3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890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 smtClean="0">
                          <a:effectLst/>
                        </a:rPr>
                        <a:t>Разработка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 smtClean="0">
                          <a:effectLst/>
                        </a:rPr>
                        <a:t>Сопровождение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>
                          <a:effectLst/>
                        </a:rPr>
                        <a:t>Совершенствование 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spc="10" dirty="0" smtClean="0">
                          <a:effectLst/>
                        </a:rPr>
                        <a:t>Планирование ТО</a:t>
                      </a:r>
                      <a:r>
                        <a:rPr lang="ru-RU" sz="1400" spc="10" dirty="0" smtClean="0">
                          <a:effectLst/>
                        </a:rPr>
                        <a:t> </a:t>
                      </a:r>
                      <a:r>
                        <a:rPr lang="en-US" sz="1400" spc="10" dirty="0" smtClean="0">
                          <a:effectLst/>
                        </a:rPr>
                        <a:t>/</a:t>
                      </a:r>
                    </a:p>
                    <a:p>
                      <a:pPr marL="88900" indent="0" algn="l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План ТО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Разработка требований к составу и периодичности </a:t>
                      </a:r>
                      <a:r>
                        <a:rPr lang="ru-RU" sz="1400" spc="10" dirty="0" smtClean="0">
                          <a:effectLst/>
                        </a:rPr>
                        <a:t> планового технического обслуживания (ТО)</a:t>
                      </a: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адаптации требований к составу и периодичности ТО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учетом условий эксплуатирующих организаций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Рекомендации по совершенствованию требований к составу и периодичности ТО</a:t>
                      </a: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/>
                </a:tc>
              </a:tr>
              <a:tr h="675104">
                <a:tc>
                  <a:txBody>
                    <a:bodyPr/>
                    <a:lstStyle/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Планирование МТО</a:t>
                      </a:r>
                      <a:endParaRPr lang="en-US" sz="1400" b="1" kern="1200" spc="1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 МТО</a:t>
                      </a:r>
                    </a:p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каталогов, плана МТО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применению плана МТО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плана МТО</a:t>
                      </a:r>
                    </a:p>
                  </a:txBody>
                  <a:tcPr marL="8725" marR="8725" marT="0" marB="0"/>
                </a:tc>
              </a:tr>
              <a:tr h="783704">
                <a:tc>
                  <a:txBody>
                    <a:bodyPr/>
                    <a:lstStyle/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ЭД</a:t>
                      </a:r>
                      <a:r>
                        <a:rPr lang="en-US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Эксплуатационная документация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и поставка ЭД </a:t>
                      </a:r>
                      <a:b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Устранение неточностей ЭД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стадии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эксплуатации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Внесение изменений в ЭД</a:t>
                      </a:r>
                    </a:p>
                  </a:txBody>
                  <a:tcPr marL="8725" marR="8725" marT="0" marB="0"/>
                </a:tc>
              </a:tr>
              <a:tr h="989464"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требований к  средствам эксплуатации</a:t>
                      </a:r>
                      <a:r>
                        <a:rPr lang="en-US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эксплуатации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требований к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средствам эксплуатации …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соответствия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 эксплуатации</a:t>
                      </a:r>
                      <a:r>
                        <a:rPr lang="ru-RU" sz="1400" kern="1200" spc="1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разработанным требованиям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Внесение изменений в требования к СНО/СНК </a:t>
                      </a:r>
                    </a:p>
                  </a:txBody>
                  <a:tcPr marL="8725" marR="8725" marT="0" marB="0"/>
                </a:tc>
              </a:tr>
              <a:tr h="360020"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400" b="1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к численности, специализациям и квалификации 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персонала </a:t>
                      </a:r>
                      <a:r>
                        <a:rPr lang="en-US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Персонал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к численности, специализациям и квалификации персонала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соответствия персонала заданным требованиям, рекомендации </a:t>
                      </a:r>
                      <a:endParaRPr lang="ru-RU" sz="1400" kern="1200" spc="1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устранению несоответствий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требований к персоналу</a:t>
                      </a:r>
                    </a:p>
                  </a:txBody>
                  <a:tcPr marL="8725" marR="8725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11663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 по ИЛП и создаваемые элементы СТЭ (1)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9C4BFFF-56A1-4C55-82C1-17705EE7EAE9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169942"/>
              </p:ext>
            </p:extLst>
          </p:nvPr>
        </p:nvGraphicFramePr>
        <p:xfrm>
          <a:off x="467544" y="692696"/>
          <a:ext cx="8280920" cy="5744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8"/>
                <a:gridCol w="1872062"/>
                <a:gridCol w="2249318"/>
                <a:gridCol w="1927292"/>
              </a:tblGrid>
              <a:tr h="64807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66700" algn="l"/>
                          <a:tab pos="1028700" algn="l"/>
                        </a:tabLst>
                      </a:pPr>
                      <a:r>
                        <a:rPr lang="ru-RU" sz="1600" b="1" spc="10" dirty="0">
                          <a:effectLst/>
                        </a:rPr>
                        <a:t>Вид деятельности по </a:t>
                      </a:r>
                      <a:r>
                        <a:rPr lang="ru-RU" sz="1600" b="1" spc="10" dirty="0" smtClean="0">
                          <a:effectLst/>
                        </a:rPr>
                        <a:t>ИЛП </a:t>
                      </a:r>
                      <a:r>
                        <a:rPr lang="en-US" sz="1600" b="1" spc="10" dirty="0" smtClean="0">
                          <a:effectLst/>
                        </a:rPr>
                        <a:t>/</a:t>
                      </a:r>
                      <a:r>
                        <a:rPr lang="ru-RU" sz="1600" b="1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элемент СТЭ</a:t>
                      </a:r>
                      <a:endParaRPr lang="ru-RU" sz="1600" b="1" spc="3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890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 smtClean="0">
                          <a:effectLst/>
                        </a:rPr>
                        <a:t>Разработка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 smtClean="0">
                          <a:effectLst/>
                        </a:rPr>
                        <a:t>Сопровождение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>
                          <a:effectLst/>
                        </a:rPr>
                        <a:t>Совершенствование 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spc="10" dirty="0" smtClean="0">
                          <a:effectLst/>
                        </a:rPr>
                        <a:t>Планирование ТО</a:t>
                      </a:r>
                      <a:r>
                        <a:rPr lang="ru-RU" sz="1400" spc="10" dirty="0" smtClean="0">
                          <a:effectLst/>
                        </a:rPr>
                        <a:t> </a:t>
                      </a:r>
                      <a:r>
                        <a:rPr lang="en-US" sz="1400" spc="10" dirty="0" smtClean="0">
                          <a:effectLst/>
                        </a:rPr>
                        <a:t>/</a:t>
                      </a:r>
                    </a:p>
                    <a:p>
                      <a:pPr marL="88900" indent="0" algn="l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План ТО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Разработка требований к составу и периодичности </a:t>
                      </a:r>
                      <a:r>
                        <a:rPr lang="ru-RU" sz="1400" spc="10" dirty="0" smtClean="0">
                          <a:effectLst/>
                        </a:rPr>
                        <a:t> планового технического обслуживания (ТО)</a:t>
                      </a: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адаптации требований к составу и периодичности ТО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учетом условий эксплуатирующих организаций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Рекомендации по совершенствованию требований к составу и периодичности ТО</a:t>
                      </a: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/>
                </a:tc>
              </a:tr>
              <a:tr h="675104">
                <a:tc>
                  <a:txBody>
                    <a:bodyPr/>
                    <a:lstStyle/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Планирование МТО</a:t>
                      </a:r>
                      <a:endParaRPr lang="en-US" sz="1400" b="1" kern="1200" spc="1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 МТО</a:t>
                      </a:r>
                    </a:p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каталогов, плана МТО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применению плана МТО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плана МТО</a:t>
                      </a:r>
                    </a:p>
                  </a:txBody>
                  <a:tcPr marL="8725" marR="8725" marT="0" marB="0"/>
                </a:tc>
              </a:tr>
              <a:tr h="783704">
                <a:tc>
                  <a:txBody>
                    <a:bodyPr/>
                    <a:lstStyle/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ЭД</a:t>
                      </a:r>
                      <a:r>
                        <a:rPr lang="en-US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Эксплуатационная документация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и поставка ЭД </a:t>
                      </a:r>
                      <a:b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Устранение неточностей ЭД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стадии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эксплуатации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Внесение изменений в ЭД</a:t>
                      </a:r>
                    </a:p>
                  </a:txBody>
                  <a:tcPr marL="8725" marR="8725" marT="0" marB="0"/>
                </a:tc>
              </a:tr>
              <a:tr h="989464"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требований к  средствам эксплуатации</a:t>
                      </a:r>
                      <a:r>
                        <a:rPr lang="en-US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эксплуатации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требований к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средствам эксплуатации …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соответствия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 эксплуатации</a:t>
                      </a:r>
                      <a:r>
                        <a:rPr lang="ru-RU" sz="1400" kern="1200" spc="1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разработанным требованиям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Внесение изменений в требования к СНО/СНК </a:t>
                      </a:r>
                    </a:p>
                  </a:txBody>
                  <a:tcPr marL="8725" marR="8725" marT="0" marB="0"/>
                </a:tc>
              </a:tr>
              <a:tr h="360020"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400" b="1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к численности, специализациям и квалификации 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персонала </a:t>
                      </a:r>
                      <a:r>
                        <a:rPr lang="en-US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Персонал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к численности, специализациям и квалификации персонала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соответствия персонала заданным требованиям, рекомендации </a:t>
                      </a:r>
                      <a:endParaRPr lang="ru-RU" sz="1400" kern="1200" spc="1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устранению несоответствий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требований к персоналу</a:t>
                      </a:r>
                    </a:p>
                  </a:txBody>
                  <a:tcPr marL="8725" marR="8725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11663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 по ИЛП и создаваемые элементы СТЭ (1)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79712" y="1556792"/>
            <a:ext cx="6840760" cy="4320480"/>
          </a:xfrm>
          <a:prstGeom prst="roundRect">
            <a:avLst>
              <a:gd name="adj" fmla="val 1622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 - план материально-технического обеспечения, содержащий: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номенклатурный </a:t>
            </a:r>
            <a:r>
              <a:rPr lang="ru-RU" dirty="0">
                <a:solidFill>
                  <a:schemeClr val="tx1"/>
                </a:solidFill>
              </a:rPr>
              <a:t>перечень предметов снабжения;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описание процедур и источников (поставщиков) приобретения ПС </a:t>
            </a:r>
            <a:r>
              <a:rPr lang="ru-RU" dirty="0" smtClean="0">
                <a:solidFill>
                  <a:schemeClr val="tx1"/>
                </a:solidFill>
              </a:rPr>
              <a:t>(для </a:t>
            </a:r>
            <a:r>
              <a:rPr lang="ru-RU" dirty="0">
                <a:solidFill>
                  <a:schemeClr val="tx1"/>
                </a:solidFill>
              </a:rPr>
              <a:t>этапов начального МТО и текущего МТО);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объемы  запасов </a:t>
            </a:r>
            <a:r>
              <a:rPr lang="ru-RU" dirty="0">
                <a:solidFill>
                  <a:schemeClr val="tx1"/>
                </a:solidFill>
              </a:rPr>
              <a:t>материальных ресурсов для каждого уровня ТО и места их хранения и использования;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рекомендации по складским и транспортным мощностям с их распределением по уровням ТО;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условия применения различных методов идентификации ПС (например, штриховой и (или) радиочастотной идентификации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1691680" y="299695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9C4BFFF-56A1-4C55-82C1-17705EE7EAE9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769097"/>
              </p:ext>
            </p:extLst>
          </p:nvPr>
        </p:nvGraphicFramePr>
        <p:xfrm>
          <a:off x="467544" y="692696"/>
          <a:ext cx="8280920" cy="5744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8"/>
                <a:gridCol w="1872062"/>
                <a:gridCol w="2249318"/>
                <a:gridCol w="1927292"/>
              </a:tblGrid>
              <a:tr h="64807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66700" algn="l"/>
                          <a:tab pos="1028700" algn="l"/>
                        </a:tabLst>
                      </a:pPr>
                      <a:r>
                        <a:rPr lang="ru-RU" sz="1600" b="1" spc="10" dirty="0">
                          <a:effectLst/>
                        </a:rPr>
                        <a:t>Вид деятельности по </a:t>
                      </a:r>
                      <a:r>
                        <a:rPr lang="ru-RU" sz="1600" b="1" spc="10" dirty="0" smtClean="0">
                          <a:effectLst/>
                        </a:rPr>
                        <a:t>ИЛП </a:t>
                      </a:r>
                      <a:r>
                        <a:rPr lang="en-US" sz="1600" b="1" spc="10" dirty="0" smtClean="0">
                          <a:effectLst/>
                        </a:rPr>
                        <a:t>/</a:t>
                      </a:r>
                      <a:r>
                        <a:rPr lang="ru-RU" sz="1600" b="1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элемент СТЭ</a:t>
                      </a:r>
                      <a:endParaRPr lang="ru-RU" sz="1600" b="1" spc="3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890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 smtClean="0">
                          <a:effectLst/>
                        </a:rPr>
                        <a:t>Разработка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 smtClean="0">
                          <a:effectLst/>
                        </a:rPr>
                        <a:t>Сопровождение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>
                          <a:effectLst/>
                        </a:rPr>
                        <a:t>Совершенствование 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spc="10" dirty="0" smtClean="0">
                          <a:effectLst/>
                        </a:rPr>
                        <a:t>Планирование ТО</a:t>
                      </a:r>
                      <a:r>
                        <a:rPr lang="ru-RU" sz="1400" spc="10" dirty="0" smtClean="0">
                          <a:effectLst/>
                        </a:rPr>
                        <a:t> </a:t>
                      </a:r>
                      <a:r>
                        <a:rPr lang="en-US" sz="1400" spc="10" dirty="0" smtClean="0">
                          <a:effectLst/>
                        </a:rPr>
                        <a:t>/</a:t>
                      </a:r>
                    </a:p>
                    <a:p>
                      <a:pPr marL="88900" indent="0" algn="l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План ТО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Разработка требований к составу и периодичности </a:t>
                      </a:r>
                      <a:r>
                        <a:rPr lang="ru-RU" sz="1400" spc="10" dirty="0" smtClean="0">
                          <a:effectLst/>
                        </a:rPr>
                        <a:t> планового технического обслуживания (ТО)</a:t>
                      </a: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адаптации требований к составу и периодичности ТО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учетом условий эксплуатирующих организаций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Рекомендации по совершенствованию требований к составу и периодичности ТО</a:t>
                      </a: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/>
                </a:tc>
              </a:tr>
              <a:tr h="675104">
                <a:tc>
                  <a:txBody>
                    <a:bodyPr/>
                    <a:lstStyle/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Планирование МТО</a:t>
                      </a:r>
                      <a:endParaRPr lang="en-US" sz="1400" b="1" kern="1200" spc="1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 МТО</a:t>
                      </a:r>
                    </a:p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каталогов, плана МТО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применению плана МТО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плана МТО</a:t>
                      </a:r>
                    </a:p>
                  </a:txBody>
                  <a:tcPr marL="8725" marR="8725" marT="0" marB="0"/>
                </a:tc>
              </a:tr>
              <a:tr h="783704">
                <a:tc>
                  <a:txBody>
                    <a:bodyPr/>
                    <a:lstStyle/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ЭД</a:t>
                      </a:r>
                      <a:r>
                        <a:rPr lang="en-US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Эксплуатационная документация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и поставка ЭД </a:t>
                      </a:r>
                      <a:b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Устранение неточностей ЭД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стадии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эксплуатации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Внесение изменений в ЭД</a:t>
                      </a:r>
                    </a:p>
                  </a:txBody>
                  <a:tcPr marL="8725" marR="8725" marT="0" marB="0"/>
                </a:tc>
              </a:tr>
              <a:tr h="989464"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требований к  средствам эксплуатации</a:t>
                      </a:r>
                      <a:r>
                        <a:rPr lang="en-US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эксплуатации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требований к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средствам эксплуатации …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соответствия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 эксплуатации</a:t>
                      </a:r>
                      <a:r>
                        <a:rPr lang="ru-RU" sz="1400" kern="1200" spc="1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разработанным требованиям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Внесение изменений в требования к СНО/СНК </a:t>
                      </a:r>
                    </a:p>
                  </a:txBody>
                  <a:tcPr marL="8725" marR="8725" marT="0" marB="0"/>
                </a:tc>
              </a:tr>
              <a:tr h="360020"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400" b="1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к численности, специализациям и квалификации 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персонала </a:t>
                      </a:r>
                      <a:r>
                        <a:rPr lang="en-US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Персонал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к численности, специализациям и квалификации персонала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соответствия персонала заданным требованиям, рекомендации </a:t>
                      </a:r>
                      <a:endParaRPr lang="ru-RU" sz="1400" kern="1200" spc="1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устранению несоответствий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indent="8890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требований к персоналу</a:t>
                      </a:r>
                    </a:p>
                  </a:txBody>
                  <a:tcPr marL="8725" marR="8725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11663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 по ИЛП и создаваемые элементы СТЭ (1)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7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9C4BFFF-56A1-4C55-82C1-17705EE7EAE9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995763"/>
              </p:ext>
            </p:extLst>
          </p:nvPr>
        </p:nvGraphicFramePr>
        <p:xfrm>
          <a:off x="435968" y="620688"/>
          <a:ext cx="8280920" cy="5844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8"/>
                <a:gridCol w="1728192"/>
                <a:gridCol w="2325313"/>
                <a:gridCol w="1995167"/>
              </a:tblGrid>
              <a:tr h="576064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66700" algn="l"/>
                          <a:tab pos="1028700" algn="l"/>
                        </a:tabLst>
                      </a:pPr>
                      <a:r>
                        <a:rPr lang="ru-RU" sz="1600" b="1" spc="10" dirty="0">
                          <a:effectLst/>
                        </a:rPr>
                        <a:t>Вид деятельности по </a:t>
                      </a:r>
                      <a:r>
                        <a:rPr lang="ru-RU" sz="1600" b="1" spc="10" dirty="0" smtClean="0">
                          <a:effectLst/>
                        </a:rPr>
                        <a:t>ИЛП </a:t>
                      </a:r>
                      <a:r>
                        <a:rPr lang="en-US" sz="1600" b="1" spc="10" dirty="0" smtClean="0">
                          <a:effectLst/>
                        </a:rPr>
                        <a:t>/</a:t>
                      </a:r>
                      <a:r>
                        <a:rPr lang="ru-RU" sz="1600" b="1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элемент СТЭ</a:t>
                      </a:r>
                      <a:endParaRPr lang="ru-RU" sz="1600" b="1" spc="3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890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 smtClean="0">
                          <a:effectLst/>
                        </a:rPr>
                        <a:t>Разработка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 smtClean="0">
                          <a:effectLst/>
                        </a:rPr>
                        <a:t>Сопровождение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>
                          <a:effectLst/>
                        </a:rPr>
                        <a:t>Совершенствование 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400" b="1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к программам 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обучения, </a:t>
                      </a:r>
                      <a:r>
                        <a:rPr lang="ru-RU" sz="1400" b="1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к 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ТСО</a:t>
                      </a:r>
                      <a:r>
                        <a:rPr lang="en-US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ru-RU" sz="1400" b="1" kern="1200" spc="1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Учебные</a:t>
                      </a:r>
                      <a:r>
                        <a:rPr lang="ru-RU" sz="1400" b="1" kern="1200" spc="1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средства </a:t>
                      </a:r>
                      <a:endParaRPr lang="ru-RU" sz="1400" b="1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обучения, требований к ТСО,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их разработке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поставке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Техническая помощь при реализации программ обучения, при освоении ТСО 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совершенствованию организации, методик и программ обучения, а также ТСО</a:t>
                      </a:r>
                    </a:p>
                  </a:txBody>
                  <a:tcPr marL="8725" marR="8725" marT="0" marB="0"/>
                </a:tc>
              </a:tr>
              <a:tr h="1368152"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400" b="1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к инфраструктуре 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СТЭ</a:t>
                      </a:r>
                      <a:r>
                        <a:rPr lang="en-US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Инфраструктура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требований к элементам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инфраструктуры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соответствия инфраструктуры разработанным требованиям, рекомендации по устранению несоответствий 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Внесение изменений в требования к элементам инфраструктуры</a:t>
                      </a:r>
                    </a:p>
                  </a:txBody>
                  <a:tcPr marL="8725" marR="8725" marT="0" marB="0"/>
                </a:tc>
              </a:tr>
              <a:tr h="1395576"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400" b="1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транспортированию, упаковыванию </a:t>
                      </a:r>
                      <a:r>
                        <a:rPr lang="ru-RU" sz="1400" b="1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хранению </a:t>
                      </a:r>
                      <a:r>
                        <a:rPr lang="en-US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ru-RU" sz="1400" b="1" kern="1200" spc="1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Оборудование и технологии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требований (норм) в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 транспортирования, упаковывания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хранения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разработанных требований с учетом опыта эксплуатации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разработанных требований с учетом изменения типовой конструкции и условий эксплуатации АТ</a:t>
                      </a:r>
                    </a:p>
                  </a:txBody>
                  <a:tcPr marL="8725" marR="8725" marT="0" marB="0"/>
                </a:tc>
              </a:tr>
              <a:tr h="411451"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400" b="1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по поддержке 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встроенного ПО</a:t>
                      </a:r>
                      <a:r>
                        <a:rPr lang="en-US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endParaRPr lang="ru-RU" sz="1400" b="1" kern="1200" spc="1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Встроенное ПО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концепции и  планов поддержки ПО, определение потребностей в ресурсах и т.д.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Адаптация планов поддержки ПО и средств компьютерной техники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концепции и планов поддержки и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11663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 по ИЛП и создаваемые элементы СТЭ (2)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9C4BFFF-56A1-4C55-82C1-17705EE7EAE9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225485"/>
              </p:ext>
            </p:extLst>
          </p:nvPr>
        </p:nvGraphicFramePr>
        <p:xfrm>
          <a:off x="435968" y="620688"/>
          <a:ext cx="8280920" cy="5844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8"/>
                <a:gridCol w="1728192"/>
                <a:gridCol w="2325313"/>
                <a:gridCol w="1995167"/>
              </a:tblGrid>
              <a:tr h="576064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66700" algn="l"/>
                          <a:tab pos="1028700" algn="l"/>
                        </a:tabLst>
                      </a:pPr>
                      <a:r>
                        <a:rPr lang="ru-RU" sz="1600" b="1" spc="10" dirty="0">
                          <a:effectLst/>
                        </a:rPr>
                        <a:t>Вид деятельности по </a:t>
                      </a:r>
                      <a:r>
                        <a:rPr lang="ru-RU" sz="1600" b="1" spc="10" dirty="0" smtClean="0">
                          <a:effectLst/>
                        </a:rPr>
                        <a:t>ИЛП </a:t>
                      </a:r>
                      <a:r>
                        <a:rPr lang="en-US" sz="1600" b="1" spc="10" dirty="0" smtClean="0">
                          <a:effectLst/>
                        </a:rPr>
                        <a:t>/</a:t>
                      </a:r>
                      <a:r>
                        <a:rPr lang="ru-RU" sz="1600" b="1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элемент СТЭ</a:t>
                      </a:r>
                      <a:endParaRPr lang="ru-RU" sz="1600" b="1" spc="3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890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 smtClean="0">
                          <a:effectLst/>
                        </a:rPr>
                        <a:t>Разработка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 smtClean="0">
                          <a:effectLst/>
                        </a:rPr>
                        <a:t>Сопровождение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>
                          <a:effectLst/>
                        </a:rPr>
                        <a:t>Совершенствование 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400" b="1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к программам 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обучения, </a:t>
                      </a:r>
                      <a:r>
                        <a:rPr lang="ru-RU" sz="1400" b="1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к 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ТСО</a:t>
                      </a:r>
                      <a:r>
                        <a:rPr lang="en-US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ru-RU" sz="1400" b="1" kern="1200" spc="1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Учебные</a:t>
                      </a:r>
                      <a:r>
                        <a:rPr lang="ru-RU" sz="1400" b="1" kern="1200" spc="1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средства </a:t>
                      </a:r>
                      <a:endParaRPr lang="ru-RU" sz="1400" b="1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обучения, требований к ТСО,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их разработке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поставке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Техническая помощь при реализации программ обучения, при освоении ТСО 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совершенствованию организации, методик и программ обучения, а также ТСО</a:t>
                      </a:r>
                    </a:p>
                  </a:txBody>
                  <a:tcPr marL="8725" marR="8725" marT="0" marB="0"/>
                </a:tc>
              </a:tr>
              <a:tr h="1368152"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400" b="1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к инфраструктуре 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СТЭ</a:t>
                      </a:r>
                      <a:r>
                        <a:rPr lang="en-US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Инфраструктура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требований к элементам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инфраструктуры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соответствия инфраструктуры разработанным требованиям, рекомендации по устранению несоответствий 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Внесение изменений в требования к элементам инфраструктуры</a:t>
                      </a:r>
                    </a:p>
                  </a:txBody>
                  <a:tcPr marL="8725" marR="8725" marT="0" marB="0"/>
                </a:tc>
              </a:tr>
              <a:tr h="1395576"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400" b="1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транспортированию, упаковыванию </a:t>
                      </a:r>
                      <a:r>
                        <a:rPr lang="ru-RU" sz="1400" b="1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хранению </a:t>
                      </a:r>
                      <a:r>
                        <a:rPr lang="en-US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ru-RU" sz="1400" b="1" kern="1200" spc="1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Оборудование и технологии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требований (норм) в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 транспортирования, упаковывания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хранения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разработанных требований с учетом опыта эксплуатации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разработанных требований с учетом изменения типовой конструкции и условий эксплуатации АТ</a:t>
                      </a:r>
                    </a:p>
                  </a:txBody>
                  <a:tcPr marL="8725" marR="8725" marT="0" marB="0"/>
                </a:tc>
              </a:tr>
              <a:tr h="411451"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400" b="1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по поддержке 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встроенного ПО</a:t>
                      </a:r>
                      <a:r>
                        <a:rPr lang="en-US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endParaRPr lang="ru-RU" sz="1400" b="1" kern="1200" spc="1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Встроенное ПО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концепции и  планов поддержки ПО, определение потребностей в ресурсах и т.д.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Адаптация планов поддержки ПО и средств компьютерной техники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концепции и планов поддержки и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11663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 по ИЛП и создаваемые элементы СТЭ (2)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712" y="1659732"/>
            <a:ext cx="6840760" cy="4320480"/>
          </a:xfrm>
          <a:prstGeom prst="roundRect">
            <a:avLst>
              <a:gd name="adj" fmla="val 1622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 – план создания </a:t>
            </a:r>
            <a:r>
              <a:rPr lang="ru-RU" b="1" dirty="0">
                <a:solidFill>
                  <a:schemeClr val="tx1"/>
                </a:solidFill>
              </a:rPr>
              <a:t>ТСО</a:t>
            </a:r>
            <a:r>
              <a:rPr lang="ru-RU" dirty="0">
                <a:solidFill>
                  <a:schemeClr val="tx1"/>
                </a:solidFill>
              </a:rPr>
              <a:t>, содержащий: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номенклатуру специальностей и численности специалистов, подлежащих обучению </a:t>
            </a:r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lang="ru-RU" dirty="0">
                <a:solidFill>
                  <a:schemeClr val="tx1"/>
                </a:solidFill>
              </a:rPr>
              <a:t>каждой специальности для ТЭ;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виды и формы обучения (непосредственно на технике, в учебных классах, в специальных учебных центрах и т.д.), учебных планов, программ и учебно-методических материалов (в том числе - в электронной форме);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продолжительность и требуемые сроки обучения, в т.ч. с учетом сроков ввода разрабатываемого изделий в эксплуатацию;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состав, характеристики и сроки разработки и поставки ТСО (учебных стендов, тренажеров, в том числе компьютерных, и др.;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методы и программы аттестации </a:t>
            </a:r>
            <a:r>
              <a:rPr lang="ru-RU" dirty="0" smtClean="0">
                <a:solidFill>
                  <a:schemeClr val="tx1"/>
                </a:solidFill>
              </a:rPr>
              <a:t>специалистов.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1547664" y="206084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4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9C4BFFF-56A1-4C55-82C1-17705EE7EAE9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561792"/>
              </p:ext>
            </p:extLst>
          </p:nvPr>
        </p:nvGraphicFramePr>
        <p:xfrm>
          <a:off x="435968" y="620688"/>
          <a:ext cx="8280920" cy="5844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8"/>
                <a:gridCol w="1728192"/>
                <a:gridCol w="2325313"/>
                <a:gridCol w="1995167"/>
              </a:tblGrid>
              <a:tr h="576064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66700" algn="l"/>
                          <a:tab pos="1028700" algn="l"/>
                        </a:tabLst>
                      </a:pPr>
                      <a:r>
                        <a:rPr lang="ru-RU" sz="1600" b="1" spc="10" dirty="0">
                          <a:effectLst/>
                        </a:rPr>
                        <a:t>Вид деятельности по </a:t>
                      </a:r>
                      <a:r>
                        <a:rPr lang="ru-RU" sz="1600" b="1" spc="10" dirty="0" smtClean="0">
                          <a:effectLst/>
                        </a:rPr>
                        <a:t>ИЛП </a:t>
                      </a:r>
                      <a:r>
                        <a:rPr lang="en-US" sz="1600" b="1" spc="10" dirty="0" smtClean="0">
                          <a:effectLst/>
                        </a:rPr>
                        <a:t>/</a:t>
                      </a:r>
                      <a:r>
                        <a:rPr lang="ru-RU" sz="1600" b="1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элемент СТЭ</a:t>
                      </a:r>
                      <a:endParaRPr lang="ru-RU" sz="1600" b="1" spc="3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890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 smtClean="0">
                          <a:effectLst/>
                        </a:rPr>
                        <a:t>Разработка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 smtClean="0">
                          <a:effectLst/>
                        </a:rPr>
                        <a:t>Сопровождение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>
                          <a:effectLst/>
                        </a:rPr>
                        <a:t>Совершенствование 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400" b="1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к программам 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обучения, </a:t>
                      </a:r>
                      <a:r>
                        <a:rPr lang="ru-RU" sz="1400" b="1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к 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ТСО</a:t>
                      </a:r>
                      <a:r>
                        <a:rPr lang="en-US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ru-RU" sz="1400" b="1" kern="1200" spc="1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Учебные</a:t>
                      </a:r>
                      <a:r>
                        <a:rPr lang="ru-RU" sz="1400" b="1" kern="1200" spc="1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средства </a:t>
                      </a:r>
                      <a:endParaRPr lang="ru-RU" sz="1400" b="1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обучения, требований к ТСО,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их разработке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поставке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Техническая помощь при реализации программ обучения, при освоении ТСО 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совершенствованию организации, методик и программ обучения, а также ТСО</a:t>
                      </a:r>
                    </a:p>
                  </a:txBody>
                  <a:tcPr marL="8725" marR="8725" marT="0" marB="0"/>
                </a:tc>
              </a:tr>
              <a:tr h="1368152"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400" b="1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к инфраструктуре 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СТЭ</a:t>
                      </a:r>
                      <a:r>
                        <a:rPr lang="en-US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Инфраструктура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требований к элементам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инфраструктуры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соответствия инфраструктуры разработанным требованиям, рекомендации по устранению несоответствий 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Внесение изменений в требования к элементам инфраструктуры</a:t>
                      </a:r>
                    </a:p>
                  </a:txBody>
                  <a:tcPr marL="8725" marR="8725" marT="0" marB="0"/>
                </a:tc>
              </a:tr>
              <a:tr h="1395576"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400" b="1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транспортированию, упаковыванию </a:t>
                      </a:r>
                      <a:r>
                        <a:rPr lang="ru-RU" sz="1400" b="1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хранению </a:t>
                      </a:r>
                      <a:r>
                        <a:rPr lang="en-US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ru-RU" sz="1400" b="1" kern="1200" spc="1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Оборудование и технологии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требований (норм) в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 транспортирования, упаковывания </a:t>
                      </a: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хранения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разработанных требований с учетом опыта эксплуатации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разработанных требований с учетом изменения типовой конструкции и условий эксплуатации АТ</a:t>
                      </a:r>
                    </a:p>
                  </a:txBody>
                  <a:tcPr marL="8725" marR="8725" marT="0" marB="0"/>
                </a:tc>
              </a:tr>
              <a:tr h="411451"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400" b="1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по поддержке 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ПО, в </a:t>
                      </a:r>
                      <a:r>
                        <a:rPr lang="ru-RU" sz="1400" b="1" kern="1200" spc="1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400" b="1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встроенного</a:t>
                      </a: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Программные средства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концепции и  планов поддержки ПО, определение потребностей в ресурсах и т.д.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Адаптация планов поддержки ПО и средств компьютерной техники</a:t>
                      </a: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kern="1200" spc="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концепции и планов поддержки и </a:t>
                      </a:r>
                      <a:r>
                        <a:rPr lang="ru-RU" sz="1400" kern="1200" spc="1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endParaRPr lang="ru-RU" sz="14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11663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 по ИЛП и создаваемые элементы СТЭ (2)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3768" y="2822004"/>
            <a:ext cx="6552728" cy="3343300"/>
          </a:xfrm>
          <a:prstGeom prst="roundRect">
            <a:avLst>
              <a:gd name="adj" fmla="val 1622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 – комплекс решений по организации технической поддержки ПО (ПО – как СЧ изделия!)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модели организации деятельности поставщиков ПО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по технической поддержке (для </a:t>
            </a:r>
            <a:r>
              <a:rPr lang="de-DE" dirty="0" err="1" smtClean="0">
                <a:solidFill>
                  <a:schemeClr val="tx1"/>
                </a:solidFill>
              </a:rPr>
              <a:t>desktop</a:t>
            </a:r>
            <a:r>
              <a:rPr lang="ru-RU" dirty="0" smtClean="0">
                <a:solidFill>
                  <a:schemeClr val="tx1"/>
                </a:solidFill>
              </a:rPr>
              <a:t>-компьютеров и для встроенного ПО);</a:t>
            </a:r>
            <a:endParaRPr lang="ru-RU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программно-технические решения для предоставления ПО и его актуальных версий (порталы и пр.);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решения по управлению конфигурацией ПО и обеспечению прямой и обратной совместимости и </a:t>
            </a:r>
            <a:r>
              <a:rPr lang="ru-RU" dirty="0">
                <a:solidFill>
                  <a:schemeClr val="tx1"/>
                </a:solidFill>
              </a:rPr>
              <a:t>т.д</a:t>
            </a:r>
            <a:r>
              <a:rPr lang="ru-RU" dirty="0" smtClean="0">
                <a:solidFill>
                  <a:schemeClr val="tx1"/>
                </a:solidFill>
              </a:rPr>
              <a:t>.);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1691680" y="5589240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9C4BFFF-56A1-4C55-82C1-17705EE7EAE9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826855"/>
              </p:ext>
            </p:extLst>
          </p:nvPr>
        </p:nvGraphicFramePr>
        <p:xfrm>
          <a:off x="395536" y="908720"/>
          <a:ext cx="8280920" cy="5062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8"/>
                <a:gridCol w="1634774"/>
                <a:gridCol w="2418731"/>
                <a:gridCol w="1995167"/>
              </a:tblGrid>
              <a:tr h="576064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66700" algn="l"/>
                          <a:tab pos="1028700" algn="l"/>
                        </a:tabLst>
                      </a:pPr>
                      <a:r>
                        <a:rPr lang="ru-RU" sz="1600" b="1" spc="10" dirty="0">
                          <a:effectLst/>
                        </a:rPr>
                        <a:t>Вид деятельности по </a:t>
                      </a:r>
                      <a:r>
                        <a:rPr lang="ru-RU" sz="1600" b="1" spc="10" dirty="0" smtClean="0">
                          <a:effectLst/>
                        </a:rPr>
                        <a:t>ИЛП </a:t>
                      </a:r>
                      <a:r>
                        <a:rPr lang="en-US" sz="1600" b="1" spc="10" dirty="0" smtClean="0">
                          <a:effectLst/>
                        </a:rPr>
                        <a:t>/</a:t>
                      </a:r>
                      <a:r>
                        <a:rPr lang="ru-RU" sz="1600" b="1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элемент СТЭ</a:t>
                      </a:r>
                      <a:endParaRPr lang="ru-RU" sz="1600" b="1" spc="3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890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 smtClean="0">
                          <a:effectLst/>
                        </a:rPr>
                        <a:t>Разработка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 smtClean="0">
                          <a:effectLst/>
                        </a:rPr>
                        <a:t>Сопровождение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b="1" spc="10" dirty="0">
                          <a:effectLst/>
                        </a:rPr>
                        <a:t>Совершенствование </a:t>
                      </a:r>
                      <a:endParaRPr lang="ru-RU" sz="16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spc="10" dirty="0" smtClean="0">
                          <a:effectLst/>
                        </a:rPr>
                        <a:t>Мониторинг </a:t>
                      </a:r>
                      <a:r>
                        <a:rPr lang="ru-RU" sz="1400" b="1" spc="10" dirty="0">
                          <a:effectLst/>
                        </a:rPr>
                        <a:t>эксплуатации ВС (включая мониторинг технического состояния и </a:t>
                      </a:r>
                      <a:r>
                        <a:rPr lang="ru-RU" sz="1400" b="1" spc="10" dirty="0" smtClean="0">
                          <a:effectLst/>
                        </a:rPr>
                        <a:t>ЭТХ)  </a:t>
                      </a: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мониторинга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Разработка методик, алгоритмов, программно-технических средств</a:t>
                      </a: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Сопровождение системы мониторинга</a:t>
                      </a: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Развитие системы мониторинга, с учетом изменения типовой конструкции и условий эксплуатации</a:t>
                      </a: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/>
                </a:tc>
              </a:tr>
              <a:tr h="792088">
                <a:tc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spc="10" dirty="0" smtClean="0">
                          <a:effectLst/>
                        </a:rPr>
                        <a:t>Разработка </a:t>
                      </a:r>
                      <a:r>
                        <a:rPr lang="ru-RU" sz="1400" b="1" spc="10" dirty="0">
                          <a:effectLst/>
                        </a:rPr>
                        <a:t>требований к </a:t>
                      </a:r>
                      <a:r>
                        <a:rPr lang="ru-RU" sz="1400" b="1" spc="10" dirty="0" smtClean="0">
                          <a:effectLst/>
                        </a:rPr>
                        <a:t>утилизации</a:t>
                      </a:r>
                      <a:r>
                        <a:rPr lang="en-US" sz="1400" b="1" spc="10" dirty="0" smtClean="0">
                          <a:effectLst/>
                        </a:rPr>
                        <a:t>/</a:t>
                      </a:r>
                      <a:r>
                        <a:rPr lang="ru-RU" sz="1400" b="1" spc="10" dirty="0" smtClean="0">
                          <a:effectLst/>
                        </a:rPr>
                        <a:t> </a:t>
                      </a:r>
                    </a:p>
                    <a:p>
                      <a:pPr marL="8890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Планы и технологии утилизации</a:t>
                      </a:r>
                    </a:p>
                    <a:p>
                      <a:pPr marL="8890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1400" b="1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Разработка требований, планов, технологий утилизации</a:t>
                      </a: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Адаптация требований, планов, технологий утилизации к условиям заказчика</a:t>
                      </a: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Корректировка требований, планов, технологий утилизации</a:t>
                      </a: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/>
                </a:tc>
              </a:tr>
              <a:tr h="1640512">
                <a:tc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spc="10" dirty="0" smtClean="0">
                          <a:effectLst/>
                        </a:rPr>
                        <a:t>Анализ </a:t>
                      </a:r>
                      <a:r>
                        <a:rPr lang="ru-RU" sz="1400" b="1" spc="10" dirty="0">
                          <a:effectLst/>
                        </a:rPr>
                        <a:t>логистической </a:t>
                      </a:r>
                      <a:r>
                        <a:rPr lang="ru-RU" sz="1400" b="1" spc="10" dirty="0" smtClean="0">
                          <a:effectLst/>
                        </a:rPr>
                        <a:t>поддержки</a:t>
                      </a:r>
                      <a:r>
                        <a:rPr lang="en-US" sz="1400" b="1" spc="10" dirty="0" smtClean="0">
                          <a:effectLst/>
                        </a:rPr>
                        <a:t>/</a:t>
                      </a:r>
                    </a:p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b="1" kern="1200" spc="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БД АЛП</a:t>
                      </a: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Формирование базы данных АЛП для стадии разработки ВС, оценка ЭТХ ВС и других характеристик ИЛП</a:t>
                      </a: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Внесение изменений в базу данных АЛП по результатам эксплуатации ВС </a:t>
                      </a: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400" spc="10" dirty="0">
                          <a:effectLst/>
                        </a:rPr>
                        <a:t>Корректировка требований к ЭТХ и системе ИЛП ВС, в том числе с учетом изменений типовой конструкции и условий эксплуатации АТ</a:t>
                      </a:r>
                      <a:endParaRPr lang="ru-RU" sz="1400" spc="30" dirty="0">
                        <a:effectLst/>
                        <a:latin typeface="Arial Unicode MS"/>
                      </a:endParaRPr>
                    </a:p>
                  </a:txBody>
                  <a:tcPr marL="8725" marR="8725" marT="0" marB="0"/>
                </a:tc>
              </a:tr>
              <a:tr h="411451"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spcAft>
                          <a:spcPts val="0"/>
                        </a:spcAft>
                        <a:buNone/>
                        <a:tabLst>
                          <a:tab pos="1028700" algn="l"/>
                        </a:tabLst>
                      </a:pPr>
                      <a:endParaRPr lang="ru-RU" sz="1400" b="1" kern="1200" spc="1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12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12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88900" lvl="1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1200" kern="1200" spc="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" marR="8725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11663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 по ИЛП и создаваемые элементы СТЭ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712" y="1659732"/>
            <a:ext cx="6840760" cy="4320480"/>
          </a:xfrm>
          <a:prstGeom prst="roundRect">
            <a:avLst>
              <a:gd name="adj" fmla="val 1622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 – план создания системы мониторинга эксплуатации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содержащий: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Перечень показателей (ЭТХ, индикаторов мероприятий программы ЖЦ изделия) подлежащих контролю на стадии эксплуатации_</a:t>
            </a:r>
            <a:endParaRPr lang="ru-RU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Состав информации, необходимой для вычисления показателей;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Способы сбора информации, в </a:t>
            </a:r>
            <a:r>
              <a:rPr lang="ru-RU" dirty="0" err="1" smtClean="0">
                <a:solidFill>
                  <a:schemeClr val="tx1"/>
                </a:solidFill>
              </a:rPr>
              <a:t>т.ч</a:t>
            </a:r>
            <a:r>
              <a:rPr lang="ru-RU" dirty="0" smtClean="0">
                <a:solidFill>
                  <a:schemeClr val="tx1"/>
                </a:solidFill>
              </a:rPr>
              <a:t>. с использованием автоматизированных систем.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Решения по организации взаимодействия между разработчиками, изготовителями и эксплуатирующими организациями в обеспечение мониторинга (кто, что, где);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Решения по автоматизации сбора и обработки данных об эксплуатации (автоматизированная система мониторинга). </a:t>
            </a:r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1547664" y="206084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0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\\enterprise\UserArhive\__МЕРОПРИЯТИЯ - КОНФЕРЕНЦИИ - ПРЕЗЕНТАЦИИ\20 лет\БУКЛЕТ\Буклет\Links\fon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" y="6309320"/>
            <a:ext cx="1368000" cy="38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enterprise\UserArhive\__МЕРОПРИЯТИЯ - КОНФЕРЕНЦИИ - ПРЕЗЕНТАЦИИ\20 лет\БУКЛЕТ\Буклет\Links\fon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5186"/>
            <a:ext cx="1368152" cy="40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enterprise\UserArhive\__МЕРОПРИЯТИЯ - КОНФЕРЕНЦИИ - ПРЕЗЕНТАЦИИ\20 лет\БУКЛЕТ\Буклет\Links\0_17c65d_36ee4622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41168"/>
            <a:ext cx="1368000" cy="58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enterprise\UserArhive\__МЕРОПРИЯТИЯ - КОНФЕРЕНЦИИ - ПРЕЗЕНТАЦИИ\20 лет\БУКЛЕТ\Буклет\Links\fon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" y="4509120"/>
            <a:ext cx="1368000" cy="24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enterprise\UserArhive\__МЕРОПРИЯТИЯ - КОНФЕРЕНЦИИ - ПРЕЗЕНТАЦИИ\20 лет\БУКЛЕТ\Буклет\Links\fon0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01008"/>
            <a:ext cx="1368000" cy="23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enterprise\UserArhive\__МЕРОПРИЯТИЯ - КОНФЕРЕНЦИИ - ПРЕЗЕНТАЦИИ\20 лет\БУКЛЕТ\Буклет\Links\Fon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" y="2420888"/>
            <a:ext cx="1368000" cy="45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enterprise\UserArhive\__МЕРОПРИЯТИЯ - КОНФЕРЕНЦИИ - ПРЕЗЕНТАЦИИ\20 лет\БУКЛЕТ\Буклет\Links\fon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" y="1096246"/>
            <a:ext cx="1368000" cy="38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enterprise\UserArhive\__МЕРОПРИЯТИЯ - КОНФЕРЕНЦИИ - ПРЕЗЕНТАЦИИ\20 лет\БУКЛЕТ\Буклет\Links\fon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368152" cy="40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000" b="1" dirty="0" smtClean="0"/>
          </a:p>
          <a:p>
            <a:pPr marL="630238" indent="0">
              <a:buNone/>
            </a:pPr>
            <a:r>
              <a:rPr lang="ru-RU" sz="2400" b="1" dirty="0" smtClean="0"/>
              <a:t>19 </a:t>
            </a:r>
            <a:r>
              <a:rPr lang="ru-RU" sz="2400" b="1" dirty="0" smtClean="0"/>
              <a:t>июня 1998 года </a:t>
            </a:r>
            <a:r>
              <a:rPr lang="ru-RU" sz="2400" b="1" dirty="0" smtClean="0"/>
              <a:t>- создание НИЦ </a:t>
            </a:r>
            <a:r>
              <a:rPr lang="ru-RU" sz="2400" b="1" dirty="0" smtClean="0"/>
              <a:t>«Прикладная Логистика</a:t>
            </a:r>
            <a:r>
              <a:rPr lang="ru-RU" sz="2400" b="1" dirty="0" smtClean="0"/>
              <a:t>»:</a:t>
            </a:r>
          </a:p>
          <a:p>
            <a:pPr marL="0" indent="0">
              <a:buNone/>
            </a:pPr>
            <a:endParaRPr lang="ru-RU" sz="2400" b="1" dirty="0"/>
          </a:p>
          <a:p>
            <a:pPr marL="719138" indent="-274638"/>
            <a:r>
              <a:rPr lang="ru-RU" sz="2200" dirty="0" smtClean="0"/>
              <a:t>Разработано </a:t>
            </a:r>
            <a:r>
              <a:rPr lang="ru-RU" sz="2200" dirty="0" smtClean="0"/>
              <a:t>около </a:t>
            </a:r>
            <a:r>
              <a:rPr lang="en-US" sz="2200" dirty="0" smtClean="0"/>
              <a:t>90</a:t>
            </a:r>
            <a:r>
              <a:rPr lang="ru-RU" sz="2200" dirty="0" smtClean="0"/>
              <a:t> нормативных документов в составе технических комитетов </a:t>
            </a:r>
            <a:r>
              <a:rPr lang="ru-RU" sz="2200" dirty="0" err="1" smtClean="0"/>
              <a:t>Росстандарта</a:t>
            </a:r>
            <a:r>
              <a:rPr lang="ru-RU" sz="2200" dirty="0" smtClean="0"/>
              <a:t> (ТК 051, ТК 482, ТК 323, ТК 459, ТК 430)</a:t>
            </a:r>
          </a:p>
          <a:p>
            <a:pPr marL="719138" indent="-274638"/>
            <a:r>
              <a:rPr lang="ru-RU" sz="2200" dirty="0" smtClean="0"/>
              <a:t>Разработаны </a:t>
            </a:r>
            <a:r>
              <a:rPr lang="ru-RU" sz="2200" dirty="0" smtClean="0"/>
              <a:t>и </a:t>
            </a:r>
            <a:r>
              <a:rPr lang="ru-RU" sz="2200" dirty="0" smtClean="0"/>
              <a:t>внедряются </a:t>
            </a:r>
            <a:r>
              <a:rPr lang="ru-RU" sz="2200" dirty="0" smtClean="0"/>
              <a:t>4 </a:t>
            </a:r>
            <a:r>
              <a:rPr lang="ru-RU" sz="2200" dirty="0" smtClean="0"/>
              <a:t> программные продукты: </a:t>
            </a:r>
            <a:r>
              <a:rPr lang="en-US" sz="2200" dirty="0" smtClean="0"/>
              <a:t>PDM Step Suite, ILS Suite, </a:t>
            </a:r>
            <a:r>
              <a:rPr lang="en-US" sz="2200" dirty="0" smtClean="0"/>
              <a:t>Technical Guide Builder, Mercury LCM</a:t>
            </a:r>
          </a:p>
          <a:p>
            <a:pPr marL="719138" indent="-274638"/>
            <a:r>
              <a:rPr lang="ru-RU" sz="2200" dirty="0"/>
              <a:t>Пользователями программных продуктов  являются около 300 </a:t>
            </a:r>
            <a:r>
              <a:rPr lang="ru-RU" sz="2200" dirty="0" smtClean="0"/>
              <a:t>предприятий</a:t>
            </a:r>
            <a:r>
              <a:rPr lang="en-US" sz="2200" dirty="0" smtClean="0"/>
              <a:t> </a:t>
            </a:r>
            <a:r>
              <a:rPr lang="ru-RU" sz="2200" dirty="0" smtClean="0"/>
              <a:t>РФ и ряда зарубежных стран</a:t>
            </a:r>
            <a:endParaRPr lang="ru-RU" sz="2200" dirty="0"/>
          </a:p>
          <a:p>
            <a:pPr marL="719138" indent="-274638"/>
            <a:r>
              <a:rPr lang="ru-RU" sz="2200" dirty="0" smtClean="0"/>
              <a:t>Выполнено </a:t>
            </a:r>
            <a:r>
              <a:rPr lang="ru-RU" sz="2200" dirty="0" smtClean="0"/>
              <a:t>более 300 проектов</a:t>
            </a:r>
          </a:p>
          <a:p>
            <a:pPr marL="719138" indent="-274638"/>
            <a:r>
              <a:rPr lang="ru-RU" sz="2200" dirty="0"/>
              <a:t>Проведено более 30 научно-практических конференций и семинаров</a:t>
            </a:r>
          </a:p>
          <a:p>
            <a:pPr marL="719138" indent="-274638"/>
            <a:r>
              <a:rPr lang="ru-RU" sz="2200" dirty="0" smtClean="0"/>
              <a:t>Защищено </a:t>
            </a:r>
            <a:r>
              <a:rPr lang="ru-RU" sz="2200" dirty="0" smtClean="0"/>
              <a:t>7 диссертаций </a:t>
            </a:r>
          </a:p>
          <a:p>
            <a:pPr marL="719138" indent="-274638"/>
            <a:r>
              <a:rPr lang="ru-RU" sz="2200" dirty="0" smtClean="0"/>
              <a:t>Подготовлено около 100 научных трудов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578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0247"/>
            <a:ext cx="8219256" cy="92059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Анализ логистической поддержки – системообразующий вид деятельности в ИЛП. </a:t>
            </a:r>
            <a:endParaRPr lang="ru-RU" sz="24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87BB82F-61F3-428F-8FE8-ACD869D8F9E6}" type="slidenum">
              <a:rPr lang="ru-RU" smtClean="0"/>
              <a:t>20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6689" y="1195237"/>
            <a:ext cx="8805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Анализ логистической поддержки </a:t>
            </a:r>
            <a:r>
              <a:rPr lang="ru-RU" dirty="0" smtClean="0">
                <a:latin typeface="Arial Narrow" panose="020B0606020202030204" pitchFamily="34" charset="0"/>
              </a:rPr>
              <a:t>– вид инженерного анализа, выполняемого в ходе разработки изделия и сопровождения его эксплуатации.  Результатом АЛП является формализованная модель </a:t>
            </a:r>
            <a:r>
              <a:rPr lang="ru-RU" dirty="0">
                <a:latin typeface="Arial Narrow" panose="020B0606020202030204" pitchFamily="34" charset="0"/>
              </a:rPr>
              <a:t>изделия и системы </a:t>
            </a:r>
            <a:r>
              <a:rPr lang="ru-RU" dirty="0" smtClean="0">
                <a:latin typeface="Arial Narrow" panose="020B0606020202030204" pitchFamily="34" charset="0"/>
              </a:rPr>
              <a:t>его технической эксплуатации (ТЭ), позволяющая проанализировать влияние принятых решений по конструкции изделия и системе ТЭ на достигаемые ЭТХ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707" y="3133439"/>
            <a:ext cx="7475869" cy="3100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  </a:t>
            </a:r>
            <a:r>
              <a:rPr lang="ru-RU" u="sng" dirty="0" smtClean="0">
                <a:latin typeface="Arial Narrow" panose="020B0606020202030204" pitchFamily="34" charset="0"/>
              </a:rPr>
              <a:t>Типовые задачи АЛП: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Arial Narrow" panose="020B0606020202030204" pitchFamily="34" charset="0"/>
              </a:rPr>
              <a:t>формирование логистических структур изделия, функциональный анализ;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Arial Narrow" panose="020B0606020202030204" pitchFamily="34" charset="0"/>
              </a:rPr>
              <a:t>анализ видов и последствий отказов;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Arial Narrow" panose="020B0606020202030204" pitchFamily="34" charset="0"/>
              </a:rPr>
              <a:t> выбор модели </a:t>
            </a:r>
            <a:r>
              <a:rPr lang="ru-RU" sz="1600" dirty="0" err="1" smtClean="0">
                <a:latin typeface="Arial Narrow" panose="020B0606020202030204" pitchFamily="34" charset="0"/>
              </a:rPr>
              <a:t>ТОиР</a:t>
            </a:r>
            <a:r>
              <a:rPr lang="ru-RU" sz="1600" dirty="0" smtClean="0">
                <a:latin typeface="Arial Narrow" panose="020B0606020202030204" pitchFamily="34" charset="0"/>
              </a:rPr>
              <a:t>, определение состава работ и условий их выполнения;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расчет </a:t>
            </a:r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объемов запасов</a:t>
            </a:r>
            <a:r>
              <a:rPr lang="ru-RU" sz="1600" dirty="0" smtClean="0">
                <a:latin typeface="Arial Narrow" panose="020B0606020202030204" pitchFamily="34" charset="0"/>
              </a:rPr>
              <a:t>, расчет параметров оборотных фондов запасных частей, обеспечивающих заданную готовность;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Arial Narrow" panose="020B0606020202030204" pitchFamily="34" charset="0"/>
              </a:rPr>
              <a:t> расчет и анализ прямых затрат на техническое обслуживание и ремонт и других эксплуатационно-технических характеристик по ГОСТ Р 5</a:t>
            </a:r>
            <a:r>
              <a:rPr lang="en-US" sz="1600" dirty="0" smtClean="0">
                <a:latin typeface="Arial Narrow" panose="020B0606020202030204" pitchFamily="34" charset="0"/>
              </a:rPr>
              <a:t>6</a:t>
            </a:r>
            <a:r>
              <a:rPr lang="ru-RU" sz="1600" dirty="0" smtClean="0">
                <a:latin typeface="Arial Narrow" panose="020B0606020202030204" pitchFamily="34" charset="0"/>
              </a:rPr>
              <a:t>111;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Arial Narrow" panose="020B0606020202030204" pitchFamily="34" charset="0"/>
              </a:rPr>
              <a:t>  формирование исходных данных для автоматизированной </a:t>
            </a:r>
            <a:r>
              <a:rPr lang="ru-RU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подготовки </a:t>
            </a:r>
            <a:r>
              <a:rPr lang="en-US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эксплуатационной документации</a:t>
            </a:r>
            <a:r>
              <a:rPr lang="ru-RU" sz="1600" dirty="0" smtClean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Arial Narrow" panose="020B0606020202030204" pitchFamily="34" charset="0"/>
              </a:rPr>
              <a:t> подготовка данных для </a:t>
            </a:r>
            <a:r>
              <a:rPr lang="ru-RU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технико-экономического моделирования </a:t>
            </a:r>
            <a:r>
              <a:rPr lang="ru-RU" sz="1600" dirty="0" smtClean="0">
                <a:latin typeface="Arial Narrow" panose="020B0606020202030204" pitchFamily="34" charset="0"/>
              </a:rPr>
              <a:t>процессов ППО.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205" y="3133439"/>
            <a:ext cx="1039358" cy="835631"/>
          </a:xfrm>
          <a:prstGeom prst="rect">
            <a:avLst/>
          </a:prstGeom>
          <a:noFill/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205" y="4264370"/>
            <a:ext cx="989865" cy="849585"/>
          </a:xfrm>
          <a:prstGeom prst="rect">
            <a:avLst/>
          </a:prstGeom>
          <a:noFill/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205" y="5409254"/>
            <a:ext cx="1039358" cy="846425"/>
          </a:xfrm>
          <a:prstGeom prst="rect">
            <a:avLst/>
          </a:prstGeom>
          <a:noFill/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76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539552" y="1062829"/>
            <a:ext cx="8424936" cy="5616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57"/>
          <p:cNvGrpSpPr/>
          <p:nvPr/>
        </p:nvGrpSpPr>
        <p:grpSpPr>
          <a:xfrm>
            <a:off x="618560" y="620591"/>
            <a:ext cx="8054104" cy="5915851"/>
            <a:chOff x="618560" y="620591"/>
            <a:chExt cx="8054104" cy="5915851"/>
          </a:xfrm>
        </p:grpSpPr>
        <p:pic>
          <p:nvPicPr>
            <p:cNvPr id="59" name="Picture 2" descr="C:\Program Files\Microsoft Office\MEDIA\CAGCAT10\j0233070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567" y="3185291"/>
              <a:ext cx="1155508" cy="579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1162564" y="3836896"/>
              <a:ext cx="16642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ФИНАЛЬНОЕ ИЗДЕЛИЕ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297" y="1325244"/>
              <a:ext cx="972999" cy="843772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637966" y="2215962"/>
              <a:ext cx="21242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СЦЕНАРИЙ ИСПОЛЬЗОВАНИЯ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63" name="Picture 2" descr="C:\Program Files\Microsoft Office\MEDIA\CAGCAT10\j0233070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384" y="1351866"/>
              <a:ext cx="423664" cy="21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C:\Program Files\Microsoft Office\MEDIA\CAGCAT10\j0233070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82" y="1610452"/>
              <a:ext cx="423664" cy="21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C:\Program Files\Microsoft Office\MEDIA\CAGCAT10\j0233070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384" y="1837183"/>
              <a:ext cx="423664" cy="21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350" y="1327862"/>
              <a:ext cx="1250096" cy="79650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3841164" y="2196217"/>
              <a:ext cx="16369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ФУНКЦИОНИРОВАНИЕ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602" y="2936042"/>
              <a:ext cx="894868" cy="935099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3941916" y="3800138"/>
              <a:ext cx="1502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КОНСТРУКЦИЯ</a:t>
              </a:r>
            </a:p>
            <a:p>
              <a:r>
                <a:rPr lang="ru-RU" sz="1200" b="1" dirty="0" smtClean="0">
                  <a:latin typeface="Arial Narrow" panose="020B0606020202030204" pitchFamily="34" charset="0"/>
                </a:rPr>
                <a:t>СОСТАВНЫЕ ЧАСТИ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694" y="1378134"/>
              <a:ext cx="546607" cy="546607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6670918" y="1927930"/>
              <a:ext cx="1776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ОТКАЗЫ, </a:t>
              </a:r>
              <a:r>
                <a:rPr lang="ru-RU" sz="1200" b="1" dirty="0">
                  <a:latin typeface="Arial Narrow" panose="020B0606020202030204" pitchFamily="34" charset="0"/>
                </a:rPr>
                <a:t>ПРИЧИНЫ</a:t>
              </a:r>
            </a:p>
            <a:p>
              <a:r>
                <a:rPr lang="ru-RU" sz="1200" b="1" dirty="0" smtClean="0">
                  <a:latin typeface="Arial Narrow" panose="020B0606020202030204" pitchFamily="34" charset="0"/>
                </a:rPr>
                <a:t>ПОСЛЕДСТВИЯ 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217" y="1381323"/>
              <a:ext cx="546607" cy="546607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3107" y="1378134"/>
              <a:ext cx="546607" cy="546607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1" b="13370"/>
            <a:stretch/>
          </p:blipFill>
          <p:spPr>
            <a:xfrm>
              <a:off x="3699036" y="5132238"/>
              <a:ext cx="549013" cy="525758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6467070" y="5528330"/>
              <a:ext cx="2137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РАБОТЫ ТЕХНИЧЕСКОГО ОБСЛУЖИВАНИЯ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655549" y="1179350"/>
              <a:ext cx="2398864" cy="1416398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1162564" y="2887473"/>
              <a:ext cx="1865800" cy="1397683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557187" y="1179349"/>
              <a:ext cx="2398864" cy="1416399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3560413" y="2864035"/>
              <a:ext cx="2398864" cy="1421122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Стрелка вправо 79"/>
            <p:cNvSpPr/>
            <p:nvPr/>
          </p:nvSpPr>
          <p:spPr>
            <a:xfrm>
              <a:off x="2654190" y="1841653"/>
              <a:ext cx="1008112" cy="25328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трелка вправо 80"/>
            <p:cNvSpPr/>
            <p:nvPr/>
          </p:nvSpPr>
          <p:spPr>
            <a:xfrm rot="19697110">
              <a:off x="2440077" y="2813572"/>
              <a:ext cx="1481015" cy="23525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Стрелка вправо 81"/>
            <p:cNvSpPr/>
            <p:nvPr/>
          </p:nvSpPr>
          <p:spPr>
            <a:xfrm rot="5400000">
              <a:off x="6760037" y="3169835"/>
              <a:ext cx="1464673" cy="50141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273800" y="1183205"/>
              <a:ext cx="2398864" cy="1412543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трелка вправо 83"/>
            <p:cNvSpPr/>
            <p:nvPr/>
          </p:nvSpPr>
          <p:spPr>
            <a:xfrm>
              <a:off x="5581778" y="1762024"/>
              <a:ext cx="930335" cy="25328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Стрелка вправо 84"/>
            <p:cNvSpPr/>
            <p:nvPr/>
          </p:nvSpPr>
          <p:spPr>
            <a:xfrm rot="19697110">
              <a:off x="5232835" y="2735356"/>
              <a:ext cx="1481015" cy="23525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Стрелка вправо 85"/>
            <p:cNvSpPr/>
            <p:nvPr/>
          </p:nvSpPr>
          <p:spPr>
            <a:xfrm>
              <a:off x="2671355" y="3511230"/>
              <a:ext cx="1008112" cy="25328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6398606" y="4160178"/>
              <a:ext cx="2274058" cy="1944216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429" y="4552618"/>
              <a:ext cx="579620" cy="579620"/>
            </a:xfrm>
            <a:prstGeom prst="rect">
              <a:avLst/>
            </a:prstGeom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570" y="5081932"/>
              <a:ext cx="766430" cy="576064"/>
            </a:xfrm>
            <a:prstGeom prst="rect">
              <a:avLst/>
            </a:prstGeom>
          </p:spPr>
        </p:pic>
        <p:sp>
          <p:nvSpPr>
            <p:cNvPr id="90" name="Прямоугольник 89"/>
            <p:cNvSpPr/>
            <p:nvPr/>
          </p:nvSpPr>
          <p:spPr>
            <a:xfrm>
              <a:off x="3557186" y="4528527"/>
              <a:ext cx="2416155" cy="1129469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400360" y="4655185"/>
              <a:ext cx="1555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МАТЕРИАЛЬНЫЕ</a:t>
              </a:r>
            </a:p>
            <a:p>
              <a:r>
                <a:rPr lang="ru-RU" sz="1200" b="1" dirty="0" smtClean="0">
                  <a:latin typeface="Arial Narrow" panose="020B0606020202030204" pitchFamily="34" charset="0"/>
                </a:rPr>
                <a:t>И  ТРУДОВЫЕ</a:t>
              </a:r>
            </a:p>
            <a:p>
              <a:r>
                <a:rPr lang="ru-RU" sz="1200" b="1" dirty="0" smtClean="0">
                  <a:latin typeface="Arial Narrow" panose="020B0606020202030204" pitchFamily="34" charset="0"/>
                </a:rPr>
                <a:t>РЕСУРСЫ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599" y="4285157"/>
              <a:ext cx="570711" cy="570711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307" y="4285157"/>
              <a:ext cx="570711" cy="570711"/>
            </a:xfrm>
            <a:prstGeom prst="rect">
              <a:avLst/>
            </a:prstGeom>
          </p:spPr>
        </p:pic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058" y="4910218"/>
              <a:ext cx="608754" cy="608754"/>
            </a:xfrm>
            <a:prstGeom prst="rect">
              <a:avLst/>
            </a:prstGeom>
          </p:spPr>
        </p:pic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615" y="4898013"/>
              <a:ext cx="608754" cy="608754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766" y="4884490"/>
              <a:ext cx="608754" cy="608754"/>
            </a:xfrm>
            <a:prstGeom prst="rect">
              <a:avLst/>
            </a:prstGeom>
          </p:spPr>
        </p:pic>
        <p:sp>
          <p:nvSpPr>
            <p:cNvPr id="97" name="Стрелка вправо 96"/>
            <p:cNvSpPr/>
            <p:nvPr/>
          </p:nvSpPr>
          <p:spPr>
            <a:xfrm rot="10800000">
              <a:off x="5828894" y="5011856"/>
              <a:ext cx="569712" cy="3066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550403" y="5883645"/>
              <a:ext cx="2416155" cy="652797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752583" y="5960560"/>
              <a:ext cx="940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ЗАТРАТЫ</a:t>
              </a:r>
            </a:p>
            <a:p>
              <a:r>
                <a:rPr lang="ru-RU" sz="1200" b="1" dirty="0" smtClean="0">
                  <a:latin typeface="Arial Narrow" panose="020B0606020202030204" pitchFamily="34" charset="0"/>
                </a:rPr>
                <a:t>ПРОСТОИ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630" y="5940975"/>
              <a:ext cx="514246" cy="514246"/>
            </a:xfrm>
            <a:prstGeom prst="rect">
              <a:avLst/>
            </a:prstGeom>
          </p:spPr>
        </p:pic>
        <p:sp>
          <p:nvSpPr>
            <p:cNvPr id="101" name="Стрелка вправо 100"/>
            <p:cNvSpPr/>
            <p:nvPr/>
          </p:nvSpPr>
          <p:spPr>
            <a:xfrm rot="10800000">
              <a:off x="5874932" y="5827369"/>
              <a:ext cx="569712" cy="3066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Стрелка вправо 101"/>
            <p:cNvSpPr/>
            <p:nvPr/>
          </p:nvSpPr>
          <p:spPr>
            <a:xfrm rot="5400000">
              <a:off x="4667109" y="5619018"/>
              <a:ext cx="337247" cy="3066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618560" y="4519852"/>
              <a:ext cx="2539685" cy="201658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22236" y="5745116"/>
              <a:ext cx="15648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ЭКСПЛУАТАЦИОННО-</a:t>
              </a:r>
            </a:p>
            <a:p>
              <a:r>
                <a:rPr lang="ru-RU" sz="1200" b="1" dirty="0" smtClean="0">
                  <a:latin typeface="Arial Narrow" panose="020B0606020202030204" pitchFamily="34" charset="0"/>
                </a:rPr>
                <a:t>ТЕХНИЧЕСКИЕ </a:t>
              </a:r>
            </a:p>
            <a:p>
              <a:r>
                <a:rPr lang="ru-RU" sz="1200" b="1" dirty="0" smtClean="0">
                  <a:latin typeface="Arial Narrow" panose="020B0606020202030204" pitchFamily="34" charset="0"/>
                </a:rPr>
                <a:t>ХАРАКТЕРИСТИКИ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391298" y="4664234"/>
              <a:ext cx="16631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b="1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Эксплуатационная технологичность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b="1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Ремонтопригодность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b="1" dirty="0" err="1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Контролепригодость</a:t>
              </a:r>
              <a:endPara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b="1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Готовность</a:t>
              </a:r>
            </a:p>
            <a:p>
              <a:endParaRPr lang="ru-RU" sz="1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6" name="Стрелка вправо 105"/>
            <p:cNvSpPr/>
            <p:nvPr/>
          </p:nvSpPr>
          <p:spPr>
            <a:xfrm rot="10800000">
              <a:off x="3035534" y="6044765"/>
              <a:ext cx="569712" cy="3066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Стрелка вправо 106"/>
            <p:cNvSpPr/>
            <p:nvPr/>
          </p:nvSpPr>
          <p:spPr>
            <a:xfrm rot="5400000">
              <a:off x="-125406" y="3396444"/>
              <a:ext cx="1996116" cy="25070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586" y="4664234"/>
              <a:ext cx="668035" cy="668035"/>
            </a:xfrm>
            <a:prstGeom prst="rect">
              <a:avLst/>
            </a:prstGeom>
          </p:spPr>
        </p:pic>
        <p:sp>
          <p:nvSpPr>
            <p:cNvPr id="109" name="Прямоугольник 108"/>
            <p:cNvSpPr/>
            <p:nvPr/>
          </p:nvSpPr>
          <p:spPr>
            <a:xfrm>
              <a:off x="2365452" y="620591"/>
              <a:ext cx="61274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Модель СТЭ </a:t>
              </a:r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изделия создаваемая 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в ходе </a:t>
              </a:r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ИЛП</a:t>
              </a:r>
              <a:endParaRPr lang="ru-RU" sz="2000" dirty="0"/>
            </a:p>
          </p:txBody>
        </p:sp>
      </p:grpSp>
      <p:sp>
        <p:nvSpPr>
          <p:cNvPr id="110" name="Номер слайда 10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87BB82F-61F3-428F-8FE8-ACD869D8F9E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>
            <a:normAutofit/>
          </a:bodyPr>
          <a:lstStyle/>
          <a:p>
            <a:fld id="{28756CF9-B032-489B-B268-8B10D7036442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64" y="1958179"/>
            <a:ext cx="7893075" cy="255364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Прямоугольная выноска 18"/>
          <p:cNvSpPr>
            <a:spLocks noChangeArrowheads="1"/>
          </p:cNvSpPr>
          <p:nvPr/>
        </p:nvSpPr>
        <p:spPr bwMode="auto">
          <a:xfrm>
            <a:off x="4556424" y="1455732"/>
            <a:ext cx="1944216" cy="716861"/>
          </a:xfrm>
          <a:prstGeom prst="wedgeRectCallout">
            <a:avLst>
              <a:gd name="adj1" fmla="val -115069"/>
              <a:gd name="adj2" fmla="val 55092"/>
            </a:avLst>
          </a:prstGeom>
          <a:solidFill>
            <a:srgbClr val="6BBDC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Calibri" pitchFamily="34" charset="0"/>
              </a:rPr>
              <a:t>Логистическая структура системы </a:t>
            </a:r>
            <a:endParaRPr lang="ru-RU" sz="14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3" name="Прямоугольная выноска 18"/>
          <p:cNvSpPr>
            <a:spLocks noChangeArrowheads="1"/>
          </p:cNvSpPr>
          <p:nvPr/>
        </p:nvSpPr>
        <p:spPr bwMode="auto">
          <a:xfrm>
            <a:off x="7350834" y="2966291"/>
            <a:ext cx="1584176" cy="716861"/>
          </a:xfrm>
          <a:prstGeom prst="wedgeRectCallout">
            <a:avLst>
              <a:gd name="adj1" fmla="val -81963"/>
              <a:gd name="adj2" fmla="val -51006"/>
            </a:avLst>
          </a:prstGeom>
          <a:solidFill>
            <a:srgbClr val="6BBDC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Calibri" pitchFamily="34" charset="0"/>
              </a:rPr>
              <a:t>Описание составной части изделия</a:t>
            </a:r>
            <a:endParaRPr lang="ru-RU" sz="14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386" y="3902395"/>
            <a:ext cx="5081106" cy="2593898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Прямоугольная выноска 18"/>
          <p:cNvSpPr>
            <a:spLocks noChangeArrowheads="1"/>
          </p:cNvSpPr>
          <p:nvPr/>
        </p:nvSpPr>
        <p:spPr bwMode="auto">
          <a:xfrm>
            <a:off x="5859472" y="5702595"/>
            <a:ext cx="1944216" cy="716861"/>
          </a:xfrm>
          <a:prstGeom prst="wedgeRectCallout">
            <a:avLst>
              <a:gd name="adj1" fmla="val -62763"/>
              <a:gd name="adj2" fmla="val -24779"/>
            </a:avLst>
          </a:prstGeom>
          <a:solidFill>
            <a:srgbClr val="6BBDC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Calibri" pitchFamily="34" charset="0"/>
              </a:rPr>
              <a:t>Ресурсы и сроки службы составной части</a:t>
            </a:r>
            <a:endParaRPr lang="ru-RU" sz="14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6" name="Прямоугольная выноска 18"/>
          <p:cNvSpPr>
            <a:spLocks noChangeArrowheads="1"/>
          </p:cNvSpPr>
          <p:nvPr/>
        </p:nvSpPr>
        <p:spPr bwMode="auto">
          <a:xfrm>
            <a:off x="5766658" y="4334443"/>
            <a:ext cx="1584176" cy="716861"/>
          </a:xfrm>
          <a:prstGeom prst="wedgeRectCallout">
            <a:avLst>
              <a:gd name="adj1" fmla="val -75490"/>
              <a:gd name="adj2" fmla="val 70589"/>
            </a:avLst>
          </a:prstGeom>
          <a:solidFill>
            <a:srgbClr val="6BBDC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Calibri" pitchFamily="34" charset="0"/>
              </a:rPr>
              <a:t>Показатели надежности составной части</a:t>
            </a:r>
            <a:endParaRPr lang="ru-RU" sz="14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7" name="Прямоугольная выноска 18"/>
          <p:cNvSpPr>
            <a:spLocks noChangeArrowheads="1"/>
          </p:cNvSpPr>
          <p:nvPr/>
        </p:nvSpPr>
        <p:spPr bwMode="auto">
          <a:xfrm>
            <a:off x="1563564" y="4704926"/>
            <a:ext cx="1584176" cy="891945"/>
          </a:xfrm>
          <a:prstGeom prst="wedgeRectCallout">
            <a:avLst>
              <a:gd name="adj1" fmla="val -66947"/>
              <a:gd name="adj2" fmla="val -70003"/>
            </a:avLst>
          </a:prstGeom>
          <a:solidFill>
            <a:srgbClr val="6BBDC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Calibri" pitchFamily="34" charset="0"/>
              </a:rPr>
              <a:t>Составные части элемента логистической структуры</a:t>
            </a:r>
            <a:endParaRPr lang="ru-RU" sz="14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67462" y="620688"/>
            <a:ext cx="7232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Формирование логистической структуры изделия</a:t>
            </a:r>
            <a:endParaRPr lang="ru-RU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207123"/>
            <a:ext cx="2133600" cy="365125"/>
          </a:xfrm>
        </p:spPr>
        <p:txBody>
          <a:bodyPr>
            <a:normAutofit/>
          </a:bodyPr>
          <a:lstStyle/>
          <a:p>
            <a:fld id="{28756CF9-B032-489B-B268-8B10D7036442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488" y="2428868"/>
            <a:ext cx="7774198" cy="373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Прямоугольник 14"/>
          <p:cNvSpPr/>
          <p:nvPr/>
        </p:nvSpPr>
        <p:spPr>
          <a:xfrm>
            <a:off x="2771800" y="3154078"/>
            <a:ext cx="3214710" cy="2286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214253" y="2971863"/>
            <a:ext cx="928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/>
              <a:t>БД </a:t>
            </a:r>
            <a:r>
              <a:rPr lang="ru-RU" dirty="0" smtClean="0"/>
              <a:t>АЛП</a:t>
            </a:r>
            <a:endParaRPr lang="ru-RU" dirty="0"/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736062" y="1340768"/>
            <a:ext cx="8029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Логистическая структура функций (ЛСФ) включает в себя перечень функций, выполняемых системой, декомпозированных на подфункции, под-подфункции и т.д.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62068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Arial" panose="020B0604020202020204" pitchFamily="34" charset="0"/>
              </a:rPr>
              <a:t>Формирование логистической структуры функций</a:t>
            </a:r>
          </a:p>
        </p:txBody>
      </p:sp>
      <p:sp>
        <p:nvSpPr>
          <p:cNvPr id="12" name="Прямоугольная выноска 18"/>
          <p:cNvSpPr>
            <a:spLocks noChangeArrowheads="1"/>
          </p:cNvSpPr>
          <p:nvPr/>
        </p:nvSpPr>
        <p:spPr bwMode="auto">
          <a:xfrm>
            <a:off x="4932040" y="5157192"/>
            <a:ext cx="1944216" cy="716861"/>
          </a:xfrm>
          <a:prstGeom prst="wedgeRectCallout">
            <a:avLst>
              <a:gd name="adj1" fmla="val -85728"/>
              <a:gd name="adj2" fmla="val -230446"/>
            </a:avLst>
          </a:prstGeom>
          <a:solidFill>
            <a:srgbClr val="6BBDC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Calibri" pitchFamily="34" charset="0"/>
              </a:rPr>
              <a:t>Логистическая структура функций</a:t>
            </a:r>
            <a:endParaRPr lang="ru-RU" sz="1400" b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>
            <a:normAutofit/>
          </a:bodyPr>
          <a:lstStyle/>
          <a:p>
            <a:fld id="{28756CF9-B032-489B-B268-8B10D7036442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173524"/>
            <a:ext cx="6321896" cy="260886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115616" y="1628800"/>
            <a:ext cx="61975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 Narrow" pitchFamily="34" charset="0"/>
              </a:rPr>
              <a:t>В ходе АВПКО выявляются и включаются  </a:t>
            </a:r>
            <a:r>
              <a:rPr lang="ru-RU" sz="1600" dirty="0">
                <a:latin typeface="Arial Narrow" pitchFamily="34" charset="0"/>
              </a:rPr>
              <a:t>базу данных </a:t>
            </a:r>
            <a:r>
              <a:rPr lang="ru-RU" sz="1600" dirty="0" smtClean="0">
                <a:latin typeface="Arial Narrow" pitchFamily="34" charset="0"/>
              </a:rPr>
              <a:t>АЛП:</a:t>
            </a:r>
            <a:endParaRPr lang="ru-RU" sz="1600" dirty="0"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600" dirty="0" smtClean="0">
                <a:latin typeface="Arial Narrow" pitchFamily="34" charset="0"/>
              </a:rPr>
              <a:t>   возможные </a:t>
            </a:r>
            <a:r>
              <a:rPr lang="ru-RU" sz="1600" dirty="0">
                <a:latin typeface="Arial Narrow" pitchFamily="34" charset="0"/>
              </a:rPr>
              <a:t>виды отказов для каждого элемента логистической структуры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latin typeface="Arial Narrow" pitchFamily="34" charset="0"/>
              </a:rPr>
              <a:t>   причинно-следственные </a:t>
            </a:r>
            <a:r>
              <a:rPr lang="ru-RU" sz="1600" dirty="0">
                <a:latin typeface="Arial Narrow" pitchFamily="34" charset="0"/>
              </a:rPr>
              <a:t>связи между видами отказов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latin typeface="Arial Narrow" pitchFamily="34" charset="0"/>
              </a:rPr>
              <a:t>   категории </a:t>
            </a:r>
            <a:r>
              <a:rPr lang="ru-RU" sz="1600" dirty="0">
                <a:latin typeface="Arial Narrow" pitchFamily="34" charset="0"/>
              </a:rPr>
              <a:t>тяжести последствий видов отказов их интенсивность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620688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Arial" panose="020B0604020202020204" pitchFamily="34" charset="0"/>
              </a:rPr>
              <a:t>Анализ видов, последствий и критичности отказов (АВПКО)</a:t>
            </a:r>
          </a:p>
        </p:txBody>
      </p:sp>
      <p:sp>
        <p:nvSpPr>
          <p:cNvPr id="6" name="Прямоугольная выноска 18"/>
          <p:cNvSpPr>
            <a:spLocks noChangeArrowheads="1"/>
          </p:cNvSpPr>
          <p:nvPr/>
        </p:nvSpPr>
        <p:spPr bwMode="auto">
          <a:xfrm>
            <a:off x="5508104" y="3658777"/>
            <a:ext cx="1512168" cy="358431"/>
          </a:xfrm>
          <a:prstGeom prst="wedgeRectCallout">
            <a:avLst>
              <a:gd name="adj1" fmla="val -41716"/>
              <a:gd name="adj2" fmla="val 218927"/>
            </a:avLst>
          </a:prstGeom>
          <a:solidFill>
            <a:srgbClr val="6BBDC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Calibri" pitchFamily="34" charset="0"/>
              </a:rPr>
              <a:t>Вид отказа</a:t>
            </a:r>
            <a:endParaRPr lang="ru-RU" sz="14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" name="Прямоугольная выноска 18"/>
          <p:cNvSpPr>
            <a:spLocks noChangeArrowheads="1"/>
          </p:cNvSpPr>
          <p:nvPr/>
        </p:nvSpPr>
        <p:spPr bwMode="auto">
          <a:xfrm>
            <a:off x="5292080" y="5567717"/>
            <a:ext cx="1512168" cy="358431"/>
          </a:xfrm>
          <a:prstGeom prst="wedgeRectCallout">
            <a:avLst>
              <a:gd name="adj1" fmla="val -74448"/>
              <a:gd name="adj2" fmla="val -188315"/>
            </a:avLst>
          </a:prstGeom>
          <a:solidFill>
            <a:srgbClr val="6BBDC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Calibri" pitchFamily="34" charset="0"/>
              </a:rPr>
              <a:t>Причина отказа</a:t>
            </a:r>
            <a:endParaRPr lang="ru-RU" sz="1400" b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3568" y="1844824"/>
            <a:ext cx="2304256" cy="4608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5519814"/>
            <a:ext cx="1728192" cy="9335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Уровень </a:t>
            </a:r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4246443"/>
            <a:ext cx="1728192" cy="8881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Уровень </a:t>
            </a: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2981187"/>
            <a:ext cx="1728192" cy="8800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Уровень </a:t>
            </a: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23928" y="1817452"/>
            <a:ext cx="1728192" cy="7784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Уровень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3660" y="104739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Многоуровневая </a:t>
            </a:r>
          </a:p>
          <a:p>
            <a:pPr algn="ctr"/>
            <a:r>
              <a:rPr lang="ru-RU" dirty="0" smtClean="0"/>
              <a:t>система </a:t>
            </a:r>
            <a:r>
              <a:rPr lang="ru-RU" dirty="0" err="1" smtClean="0"/>
              <a:t>ТОиР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714495" y="3020304"/>
            <a:ext cx="1728192" cy="8714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Регулировка или  технологическое обслуживание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Restoration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14495" y="1817452"/>
            <a:ext cx="1728192" cy="837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Замена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Replacement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50676" y="104170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Методы восстановления технического состояния изделия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714495" y="4257349"/>
            <a:ext cx="1728192" cy="8968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Восстановительные работы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Repair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14495" y="5519816"/>
            <a:ext cx="1728192" cy="9289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Модернизация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Modification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118020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Дерево отказов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5508104" y="2469924"/>
            <a:ext cx="1347254" cy="73885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61" idx="3"/>
          </p:cNvCxnSpPr>
          <p:nvPr/>
        </p:nvCxnSpPr>
        <p:spPr>
          <a:xfrm flipV="1">
            <a:off x="2673125" y="4844315"/>
            <a:ext cx="1466827" cy="1865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508104" y="4742809"/>
            <a:ext cx="1347254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66" idx="3"/>
          </p:cNvCxnSpPr>
          <p:nvPr/>
        </p:nvCxnSpPr>
        <p:spPr>
          <a:xfrm>
            <a:off x="2668095" y="5507690"/>
            <a:ext cx="1551567" cy="47366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508104" y="5019807"/>
            <a:ext cx="1347254" cy="644725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326468" y="2828321"/>
            <a:ext cx="1447689" cy="2137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chemeClr val="tx1"/>
                </a:solidFill>
              </a:rPr>
              <a:t>Элемент 1-1-01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27584" y="2153934"/>
            <a:ext cx="1946574" cy="252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Система </a:t>
            </a:r>
            <a:r>
              <a:rPr lang="ru-RU" sz="1400" b="1" dirty="0" smtClean="0">
                <a:solidFill>
                  <a:schemeClr val="tx1"/>
                </a:solidFill>
              </a:rPr>
              <a:t>1</a:t>
            </a:r>
            <a:endParaRPr lang="ru-RU" sz="14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45966" y="2469924"/>
            <a:ext cx="1728192" cy="2520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Подсистема 1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306152" y="3593316"/>
            <a:ext cx="1447689" cy="2137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Элемент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1-1-02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91" y="3088621"/>
            <a:ext cx="256335" cy="240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6153" y="3088621"/>
            <a:ext cx="1165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Отказ 1-1-01: </a:t>
            </a:r>
            <a:r>
              <a:rPr lang="en-US" sz="1200" b="1" dirty="0" smtClean="0"/>
              <a:t>A</a:t>
            </a:r>
            <a:endParaRPr lang="ru-RU" sz="1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306153" y="3316317"/>
            <a:ext cx="1166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Отказ 1-1-01: </a:t>
            </a:r>
            <a:r>
              <a:rPr lang="ru-RU" sz="1200" b="1" dirty="0"/>
              <a:t>Б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91" y="3316317"/>
            <a:ext cx="256335" cy="24031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90" y="3848056"/>
            <a:ext cx="256335" cy="24031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306152" y="3848056"/>
            <a:ext cx="1165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Отказ 1-1-02: В</a:t>
            </a:r>
            <a:endParaRPr lang="ru-RU" sz="12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045966" y="4160719"/>
            <a:ext cx="1728192" cy="2520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Подсистема </a:t>
            </a:r>
            <a:r>
              <a:rPr lang="ru-RU" sz="1400" b="1" dirty="0" smtClean="0">
                <a:solidFill>
                  <a:schemeClr val="tx1"/>
                </a:solidFill>
              </a:rPr>
              <a:t>2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306152" y="4488068"/>
            <a:ext cx="1447689" cy="2137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Элемент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1-2-01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90" y="4742808"/>
            <a:ext cx="256335" cy="240314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306152" y="4742808"/>
            <a:ext cx="1165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Отказ 1-2-01: Г</a:t>
            </a:r>
            <a:endParaRPr lang="ru-RU" sz="12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045965" y="5082443"/>
            <a:ext cx="1728192" cy="2520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Подсистема </a:t>
            </a:r>
            <a:r>
              <a:rPr lang="ru-RU" sz="1400" b="1" dirty="0" smtClean="0">
                <a:solidFill>
                  <a:schemeClr val="tx1"/>
                </a:solidFill>
              </a:rPr>
              <a:t>3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387533"/>
            <a:ext cx="256335" cy="24031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315855" y="5387533"/>
            <a:ext cx="982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Отказ 1-3: Д</a:t>
            </a:r>
            <a:endParaRPr lang="ru-RU" sz="1200" b="1" dirty="0"/>
          </a:p>
        </p:txBody>
      </p:sp>
      <p:cxnSp>
        <p:nvCxnSpPr>
          <p:cNvPr id="68" name="Прямая со стрелкой 67"/>
          <p:cNvCxnSpPr>
            <a:stCxn id="3" idx="3"/>
          </p:cNvCxnSpPr>
          <p:nvPr/>
        </p:nvCxnSpPr>
        <p:spPr>
          <a:xfrm flipV="1">
            <a:off x="2673126" y="2279948"/>
            <a:ext cx="1538834" cy="92883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2667324" y="3447812"/>
            <a:ext cx="1544636" cy="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52" idx="3"/>
          </p:cNvCxnSpPr>
          <p:nvPr/>
        </p:nvCxnSpPr>
        <p:spPr>
          <a:xfrm>
            <a:off x="2673125" y="3968213"/>
            <a:ext cx="1466827" cy="626734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5508104" y="2236060"/>
            <a:ext cx="1347254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5508104" y="5981350"/>
            <a:ext cx="1347254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5508104" y="3556631"/>
            <a:ext cx="1347254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5965" y="476672"/>
            <a:ext cx="705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ТОиР</a:t>
            </a:r>
            <a:r>
              <a:rPr lang="ru-RU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. Модели </a:t>
            </a:r>
            <a:r>
              <a:rPr lang="ru-RU" sz="2400" b="1" dirty="0">
                <a:latin typeface="Calibri" panose="020F0502020204030204" pitchFamily="34" charset="0"/>
                <a:cs typeface="Arial" panose="020B0604020202020204" pitchFamily="34" charset="0"/>
              </a:rPr>
              <a:t>ремонта.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8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52" y="3850346"/>
            <a:ext cx="3488749" cy="2284367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5886220"/>
            <a:ext cx="2133600" cy="365125"/>
          </a:xfrm>
        </p:spPr>
        <p:txBody>
          <a:bodyPr/>
          <a:lstStyle/>
          <a:p>
            <a:fld id="{28756CF9-B032-489B-B268-8B10D7036442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52" y="1779463"/>
            <a:ext cx="7920880" cy="308833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Прямоугольная выноска 18"/>
          <p:cNvSpPr>
            <a:spLocks noChangeArrowheads="1"/>
          </p:cNvSpPr>
          <p:nvPr/>
        </p:nvSpPr>
        <p:spPr bwMode="auto">
          <a:xfrm>
            <a:off x="4932040" y="5157192"/>
            <a:ext cx="2445284" cy="812735"/>
          </a:xfrm>
          <a:prstGeom prst="wedgeRectCallout">
            <a:avLst>
              <a:gd name="adj1" fmla="val -91532"/>
              <a:gd name="adj2" fmla="val 14560"/>
            </a:avLst>
          </a:prstGeom>
          <a:solidFill>
            <a:srgbClr val="6BBDC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Calibri" pitchFamily="34" charset="0"/>
              </a:rPr>
              <a:t>Перечень работ по ТО выполняемых в рамках конкретного вида планового ТО (ТО-1)</a:t>
            </a:r>
            <a:endParaRPr lang="ru-RU" sz="14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94" y="908720"/>
            <a:ext cx="6840760" cy="878415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Прямоугольная выноска 18"/>
          <p:cNvSpPr>
            <a:spLocks noChangeArrowheads="1"/>
          </p:cNvSpPr>
          <p:nvPr/>
        </p:nvSpPr>
        <p:spPr bwMode="auto">
          <a:xfrm>
            <a:off x="4932040" y="1774970"/>
            <a:ext cx="1944216" cy="358430"/>
          </a:xfrm>
          <a:prstGeom prst="wedgeRectCallout">
            <a:avLst>
              <a:gd name="adj1" fmla="val -138865"/>
              <a:gd name="adj2" fmla="val -142221"/>
            </a:avLst>
          </a:prstGeom>
          <a:solidFill>
            <a:srgbClr val="6BBDC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Calibri" pitchFamily="34" charset="0"/>
              </a:rPr>
              <a:t>Виды планового ТО</a:t>
            </a:r>
            <a:endParaRPr lang="ru-RU" sz="14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1" name="Прямоугольная выноска 18"/>
          <p:cNvSpPr>
            <a:spLocks noChangeArrowheads="1"/>
          </p:cNvSpPr>
          <p:nvPr/>
        </p:nvSpPr>
        <p:spPr bwMode="auto">
          <a:xfrm>
            <a:off x="7003124" y="3133485"/>
            <a:ext cx="2376264" cy="1057012"/>
          </a:xfrm>
          <a:prstGeom prst="wedgeRectCallout">
            <a:avLst>
              <a:gd name="adj1" fmla="val -58088"/>
              <a:gd name="adj2" fmla="val 21506"/>
            </a:avLst>
          </a:prstGeom>
          <a:solidFill>
            <a:srgbClr val="6BBDC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Calibri" pitchFamily="34" charset="0"/>
              </a:rPr>
              <a:t>Работы планового ТО и ремонта, структурированные  по системам</a:t>
            </a:r>
            <a:endParaRPr lang="ru-RU" sz="14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79512" y="356032"/>
            <a:ext cx="88569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085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r>
              <a:rPr lang="ru-RU" altLang="ru-RU" sz="2400" b="1" dirty="0" smtClean="0">
                <a:latin typeface="Calibri" panose="020F0502020204030204" pitchFamily="34" charset="0"/>
                <a:cs typeface="Arial" pitchFamily="34" charset="0"/>
              </a:rPr>
              <a:t>Формализованное </a:t>
            </a:r>
            <a:r>
              <a:rPr lang="ru-RU" altLang="ru-RU" sz="2400" b="1" dirty="0">
                <a:latin typeface="Calibri" panose="020F0502020204030204" pitchFamily="34" charset="0"/>
                <a:cs typeface="Arial" pitchFamily="34" charset="0"/>
              </a:rPr>
              <a:t>описание работ </a:t>
            </a:r>
            <a:r>
              <a:rPr lang="ru-RU" altLang="ru-RU" sz="2400" b="1" dirty="0" smtClean="0">
                <a:latin typeface="Calibri" panose="020F0502020204030204" pitchFamily="34" charset="0"/>
                <a:cs typeface="Arial" pitchFamily="34" charset="0"/>
              </a:rPr>
              <a:t>ТО и ремонта в </a:t>
            </a:r>
            <a:r>
              <a:rPr lang="ru-RU" altLang="ru-RU" sz="2400" b="1" dirty="0">
                <a:latin typeface="Calibri" panose="020F0502020204030204" pitchFamily="34" charset="0"/>
                <a:cs typeface="Arial" pitchFamily="34" charset="0"/>
              </a:rPr>
              <a:t>БД </a:t>
            </a:r>
            <a:r>
              <a:rPr lang="ru-RU" altLang="ru-RU" sz="2400" b="1" dirty="0" smtClean="0">
                <a:latin typeface="Calibri" panose="020F0502020204030204" pitchFamily="34" charset="0"/>
                <a:cs typeface="Arial" pitchFamily="34" charset="0"/>
              </a:rPr>
              <a:t>АЛП</a:t>
            </a:r>
            <a:endParaRPr lang="ru-RU" altLang="ru-RU" sz="2400" b="1" dirty="0"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8756CF9-B032-489B-B268-8B10D7036442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5469620" cy="1771451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25436"/>
            <a:ext cx="4155554" cy="1942537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30" y="4223710"/>
            <a:ext cx="3966636" cy="1872208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Прямоугольная выноска 18"/>
          <p:cNvSpPr>
            <a:spLocks noChangeArrowheads="1"/>
          </p:cNvSpPr>
          <p:nvPr/>
        </p:nvSpPr>
        <p:spPr bwMode="auto">
          <a:xfrm>
            <a:off x="6156176" y="1213892"/>
            <a:ext cx="2541748" cy="633553"/>
          </a:xfrm>
          <a:prstGeom prst="wedgeRectCallout">
            <a:avLst>
              <a:gd name="adj1" fmla="val -94901"/>
              <a:gd name="adj2" fmla="val 98567"/>
            </a:avLst>
          </a:prstGeom>
          <a:solidFill>
            <a:srgbClr val="6BBDC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Calibri" pitchFamily="34" charset="0"/>
              </a:rPr>
              <a:t>Идентификация технологической карты, условия выполнения</a:t>
            </a:r>
            <a:endParaRPr lang="ru-RU" sz="14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5" name="Прямоугольная выноска 18"/>
          <p:cNvSpPr>
            <a:spLocks noChangeArrowheads="1"/>
          </p:cNvSpPr>
          <p:nvPr/>
        </p:nvSpPr>
        <p:spPr bwMode="auto">
          <a:xfrm>
            <a:off x="6012160" y="2725436"/>
            <a:ext cx="2013236" cy="569626"/>
          </a:xfrm>
          <a:prstGeom prst="wedgeRectCallout">
            <a:avLst>
              <a:gd name="adj1" fmla="val -99146"/>
              <a:gd name="adj2" fmla="val 116102"/>
            </a:avLst>
          </a:prstGeom>
          <a:solidFill>
            <a:srgbClr val="6BBDC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Calibri" pitchFamily="34" charset="0"/>
              </a:rPr>
              <a:t>Пошаговая технология выполнения</a:t>
            </a:r>
            <a:endParaRPr lang="ru-RU" sz="14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6" name="Прямоугольная выноска 18"/>
          <p:cNvSpPr>
            <a:spLocks noChangeArrowheads="1"/>
          </p:cNvSpPr>
          <p:nvPr/>
        </p:nvSpPr>
        <p:spPr bwMode="auto">
          <a:xfrm>
            <a:off x="6876256" y="3791662"/>
            <a:ext cx="2013236" cy="716861"/>
          </a:xfrm>
          <a:prstGeom prst="wedgeRectCallout">
            <a:avLst>
              <a:gd name="adj1" fmla="val -64338"/>
              <a:gd name="adj2" fmla="val 133771"/>
            </a:avLst>
          </a:prstGeom>
          <a:solidFill>
            <a:srgbClr val="6BBDC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Calibri" pitchFamily="34" charset="0"/>
              </a:rPr>
              <a:t>Используемые расходные материалы, запчасти и инструмент</a:t>
            </a:r>
            <a:endParaRPr lang="ru-RU" sz="14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11560" y="260648"/>
            <a:ext cx="79208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085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028700" algn="l"/>
              </a:tabLst>
            </a:pPr>
            <a:r>
              <a:rPr lang="ru-RU" altLang="ru-RU" sz="2400" b="1" dirty="0" smtClean="0">
                <a:latin typeface="Calibri" panose="020F0502020204030204" pitchFamily="34" charset="0"/>
                <a:cs typeface="Arial" pitchFamily="34" charset="0"/>
              </a:rPr>
              <a:t>Формализованное </a:t>
            </a:r>
            <a:r>
              <a:rPr lang="ru-RU" altLang="ru-RU" sz="2400" b="1" dirty="0">
                <a:latin typeface="Calibri" panose="020F0502020204030204" pitchFamily="34" charset="0"/>
                <a:cs typeface="Arial" pitchFamily="34" charset="0"/>
              </a:rPr>
              <a:t>описание </a:t>
            </a:r>
            <a:r>
              <a:rPr lang="ru-RU" altLang="ru-RU" sz="2400" b="1" dirty="0" smtClean="0">
                <a:latin typeface="Calibri" panose="020F0502020204030204" pitchFamily="34" charset="0"/>
                <a:cs typeface="Arial" pitchFamily="34" charset="0"/>
              </a:rPr>
              <a:t>технологии выполнения работ ТО и ремонта в </a:t>
            </a:r>
            <a:r>
              <a:rPr lang="ru-RU" altLang="ru-RU" sz="2400" b="1" dirty="0">
                <a:latin typeface="Calibri" panose="020F0502020204030204" pitchFamily="34" charset="0"/>
                <a:cs typeface="Arial" pitchFamily="34" charset="0"/>
              </a:rPr>
              <a:t>БД АЛП </a:t>
            </a:r>
          </a:p>
        </p:txBody>
      </p:sp>
    </p:spTree>
    <p:extLst>
      <p:ext uri="{BB962C8B-B14F-4D97-AF65-F5344CB8AC3E}">
        <p14:creationId xmlns:p14="http://schemas.microsoft.com/office/powerpoint/2010/main" val="38579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7019925" y="4868863"/>
            <a:ext cx="1944688" cy="1152525"/>
          </a:xfrm>
          <a:prstGeom prst="roundRect">
            <a:avLst>
              <a:gd name="adj" fmla="val 16667"/>
            </a:avLst>
          </a:prstGeom>
          <a:solidFill>
            <a:srgbClr val="C2C2E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/>
              <a:t>Разработка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/>
              <a:t>каталогов </a:t>
            </a:r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7019925" y="3056090"/>
            <a:ext cx="1944688" cy="115252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/>
              <a:t>Планирование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/>
              <a:t>МТО</a:t>
            </a:r>
            <a:endParaRPr lang="ru-RU" altLang="ru-RU" sz="1200" b="1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39750" y="2354263"/>
            <a:ext cx="1944688" cy="118693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/>
              <a:t>Разработка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/>
              <a:t>логистических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/>
              <a:t>структур, </a:t>
            </a:r>
            <a:endParaRPr lang="ru-RU" altLang="ru-RU" sz="12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/>
              <a:t>функциональный </a:t>
            </a:r>
            <a:endParaRPr lang="ru-RU" altLang="ru-RU" sz="12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/>
              <a:t>анализ</a:t>
            </a:r>
            <a:endParaRPr lang="ru-RU" altLang="ru-RU" sz="1200" b="1" dirty="0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590710" y="4005263"/>
            <a:ext cx="1944688" cy="115252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/>
              <a:t>Проведение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/>
              <a:t>АВПКО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4140200" y="3140967"/>
            <a:ext cx="2376488" cy="129450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/>
              <a:t>Разработка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/>
              <a:t>технологии </a:t>
            </a:r>
            <a:r>
              <a:rPr lang="ru-RU" altLang="ru-RU" sz="1200" b="1" dirty="0" err="1" smtClean="0"/>
              <a:t>ТОиР</a:t>
            </a:r>
            <a:r>
              <a:rPr lang="ru-RU" altLang="ru-RU" sz="1200" b="1" dirty="0" smtClean="0"/>
              <a:t>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/>
              <a:t>выбор модели ремонта</a:t>
            </a:r>
            <a:endParaRPr lang="ru-RU" altLang="ru-RU" sz="12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b="1" dirty="0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230704" y="4914900"/>
            <a:ext cx="2449512" cy="115252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/>
              <a:t>Разработка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/>
              <a:t>эксплуатационной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/>
              <a:t>документации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5370990" y="1302732"/>
            <a:ext cx="2082323" cy="115252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/>
              <a:t>Оценка </a:t>
            </a:r>
            <a:r>
              <a:rPr lang="ru-RU" altLang="ru-RU" sz="1200" b="1" dirty="0" smtClean="0"/>
              <a:t>ЭТХ, в т.ч. затрат</a:t>
            </a:r>
            <a:r>
              <a:rPr lang="ru-RU" altLang="ru-RU" sz="1200" b="1" dirty="0"/>
              <a:t>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/>
              <a:t>связанных с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/>
              <a:t> обслуживанием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/>
              <a:t>изделия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39750" y="260648"/>
            <a:ext cx="8469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latin typeface="Calibri" panose="020F0502020204030204" pitchFamily="34" charset="0"/>
              </a:rPr>
              <a:t>Укрупненный состав задач, решаемых в ходе ИЛП</a:t>
            </a:r>
            <a:r>
              <a:rPr lang="en-US" altLang="ru-RU" sz="2400" b="1" dirty="0">
                <a:latin typeface="Calibri" panose="020F0502020204030204" pitchFamily="34" charset="0"/>
              </a:rPr>
              <a:t>/</a:t>
            </a:r>
            <a:r>
              <a:rPr lang="ru-RU" altLang="ru-RU" sz="2400" b="1" dirty="0" smtClean="0">
                <a:latin typeface="Calibri" panose="020F0502020204030204" pitchFamily="34" charset="0"/>
              </a:rPr>
              <a:t>АЛП </a:t>
            </a:r>
            <a:endParaRPr lang="ru-RU" altLang="ru-RU" sz="2400" b="1" dirty="0">
              <a:latin typeface="Calibri" panose="020F0502020204030204" pitchFamily="34" charset="0"/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1042988" y="3357563"/>
            <a:ext cx="0" cy="7921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7747247" y="4124326"/>
            <a:ext cx="18803" cy="79057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6257925" y="3421063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5724525" y="4365625"/>
            <a:ext cx="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6410324" y="5445125"/>
            <a:ext cx="753963" cy="333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V="1">
            <a:off x="5724525" y="2278063"/>
            <a:ext cx="457200" cy="8629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 flipV="1">
            <a:off x="7096125" y="2278063"/>
            <a:ext cx="533400" cy="76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85" name="Picture 17" descr="j0312160(p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589588"/>
            <a:ext cx="10826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3419475" y="5445125"/>
            <a:ext cx="865188" cy="4492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2339975" y="3284538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Arial Black" pitchFamily="34" charset="0"/>
              </a:rPr>
              <a:t>1</a:t>
            </a:r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8172450" y="3933825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Arial Black" pitchFamily="34" charset="0"/>
              </a:rPr>
              <a:t>4</a:t>
            </a:r>
          </a:p>
        </p:txBody>
      </p:sp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6486525" y="23542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 Black" pitchFamily="34" charset="0"/>
              </a:rPr>
              <a:t>5</a:t>
            </a:r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6241163" y="41830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 Black" pitchFamily="34" charset="0"/>
              </a:rPr>
              <a:t>3</a:t>
            </a:r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2210771" y="495915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Arial Black" pitchFamily="34" charset="0"/>
              </a:rPr>
              <a:t>2</a:t>
            </a:r>
          </a:p>
        </p:txBody>
      </p:sp>
      <p:sp>
        <p:nvSpPr>
          <p:cNvPr id="7192" name="Oval 24"/>
          <p:cNvSpPr>
            <a:spLocks noChangeArrowheads="1"/>
          </p:cNvSpPr>
          <p:nvPr/>
        </p:nvSpPr>
        <p:spPr bwMode="auto">
          <a:xfrm>
            <a:off x="6370637" y="5873088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 Black" pitchFamily="34" charset="0"/>
              </a:rPr>
              <a:t>7</a:t>
            </a:r>
          </a:p>
        </p:txBody>
      </p:sp>
      <p:sp>
        <p:nvSpPr>
          <p:cNvPr id="7193" name="Oval 25"/>
          <p:cNvSpPr>
            <a:spLocks noChangeArrowheads="1"/>
          </p:cNvSpPr>
          <p:nvPr/>
        </p:nvSpPr>
        <p:spPr bwMode="auto">
          <a:xfrm>
            <a:off x="8388350" y="5876925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Arial Black" pitchFamily="34" charset="0"/>
              </a:rPr>
              <a:t>6</a:t>
            </a:r>
          </a:p>
        </p:txBody>
      </p:sp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2" t="44666" r="25095" b="39130"/>
          <a:stretch>
            <a:fillRect/>
          </a:stretch>
        </p:blipFill>
        <p:spPr bwMode="auto">
          <a:xfrm>
            <a:off x="7747247" y="922192"/>
            <a:ext cx="11398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7308850" y="1125538"/>
            <a:ext cx="457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528206" y="1810426"/>
            <a:ext cx="431279" cy="5286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0" y="1052513"/>
            <a:ext cx="990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200" b="1" dirty="0"/>
              <a:t>Данные  из</a:t>
            </a:r>
            <a:r>
              <a:rPr lang="ru-RU" altLang="ru-RU" sz="1800" b="1" dirty="0"/>
              <a:t> </a:t>
            </a:r>
            <a:r>
              <a:rPr lang="en-US" altLang="ru-RU" sz="1400" b="1" dirty="0"/>
              <a:t>PDM</a:t>
            </a:r>
            <a:endParaRPr lang="ru-RU" altLang="ru-RU" sz="1400" b="1" dirty="0"/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7918678" y="191135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dirty="0"/>
              <a:t>СЖЦ</a:t>
            </a:r>
          </a:p>
        </p:txBody>
      </p:sp>
      <p:sp>
        <p:nvSpPr>
          <p:cNvPr id="106527" name="AutoShape 31"/>
          <p:cNvSpPr>
            <a:spLocks noChangeArrowheads="1"/>
          </p:cNvSpPr>
          <p:nvPr/>
        </p:nvSpPr>
        <p:spPr bwMode="auto">
          <a:xfrm>
            <a:off x="2987675" y="3573463"/>
            <a:ext cx="914400" cy="1219200"/>
          </a:xfrm>
          <a:prstGeom prst="foldedCorner">
            <a:avLst>
              <a:gd name="adj" fmla="val 12500"/>
            </a:avLst>
          </a:prstGeom>
          <a:solidFill>
            <a:srgbClr val="FFFF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en-US" altLang="ru-RU" sz="1000"/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ru-RU" altLang="ru-RU" sz="1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Перечень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ru-RU" altLang="ru-RU" sz="1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критических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ru-RU" altLang="ru-RU" sz="1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элементов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ru-RU" altLang="ru-RU" sz="1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конструкции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ru-RU" altLang="ru-RU" sz="1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изделия</a:t>
            </a: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V="1">
            <a:off x="2339975" y="4149725"/>
            <a:ext cx="503238" cy="317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 flipV="1">
            <a:off x="3779838" y="4149725"/>
            <a:ext cx="685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2" name="AutoShape 34"/>
          <p:cNvSpPr>
            <a:spLocks noChangeArrowheads="1"/>
          </p:cNvSpPr>
          <p:nvPr/>
        </p:nvSpPr>
        <p:spPr bwMode="auto">
          <a:xfrm>
            <a:off x="840774" y="922192"/>
            <a:ext cx="1871662" cy="86677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/>
              <a:t>Анализ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/>
              <a:t>сценария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/>
              <a:t>применения</a:t>
            </a:r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>
            <a:off x="1667996" y="1825650"/>
            <a:ext cx="0" cy="5286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BFFF-56A1-4C55-82C1-17705EE7EAE9}" type="slidenum">
              <a:rPr lang="ru-RU" smtClean="0"/>
              <a:t>29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43" y="260648"/>
            <a:ext cx="145365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3567" y="26064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Технология создания электронной эксплуатационной документации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67544" y="1313459"/>
            <a:ext cx="784887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Основной «строительный элемент» электронной эксплуатационной документации – </a:t>
            </a:r>
            <a:r>
              <a:rPr lang="ru-RU" sz="2000" b="1" dirty="0" smtClean="0"/>
              <a:t>модуль данных (МД) </a:t>
            </a:r>
            <a:r>
              <a:rPr lang="ru-RU" sz="2000" dirty="0" smtClean="0"/>
              <a:t>– электронный документ определенного формата.</a:t>
            </a:r>
          </a:p>
          <a:p>
            <a:endParaRPr lang="ru-RU" dirty="0"/>
          </a:p>
          <a:p>
            <a:pPr>
              <a:spcAft>
                <a:spcPts val="600"/>
              </a:spcAft>
            </a:pPr>
            <a:r>
              <a:rPr lang="ru-RU" b="1" dirty="0" smtClean="0"/>
              <a:t>Создание электронной эксплуатационной документации </a:t>
            </a:r>
            <a:r>
              <a:rPr lang="ru-RU" dirty="0" smtClean="0"/>
              <a:t>включает в себя решение следующих задач:</a:t>
            </a:r>
          </a:p>
          <a:p>
            <a:r>
              <a:rPr lang="ru-RU" dirty="0" smtClean="0"/>
              <a:t>а) </a:t>
            </a:r>
            <a:r>
              <a:rPr lang="ru-RU" b="1" dirty="0" smtClean="0"/>
              <a:t>формирование необходимого состава и содержимого МД ЭЭД</a:t>
            </a:r>
            <a:endParaRPr lang="en-US" b="1" dirty="0" smtClean="0"/>
          </a:p>
          <a:p>
            <a:r>
              <a:rPr lang="ru-RU" dirty="0" smtClean="0"/>
              <a:t>в)</a:t>
            </a:r>
            <a:r>
              <a:rPr lang="en-US" dirty="0" smtClean="0"/>
              <a:t> </a:t>
            </a:r>
            <a:r>
              <a:rPr lang="ru-RU" dirty="0" smtClean="0"/>
              <a:t>автоматизация </a:t>
            </a:r>
            <a:r>
              <a:rPr lang="ru-RU" dirty="0"/>
              <a:t>задач </a:t>
            </a:r>
            <a:r>
              <a:rPr lang="ru-RU" dirty="0" smtClean="0"/>
              <a:t>конфигурирования</a:t>
            </a:r>
            <a:r>
              <a:rPr lang="en-US" dirty="0" smtClean="0"/>
              <a:t> c </a:t>
            </a:r>
            <a:r>
              <a:rPr lang="ru-RU" dirty="0" smtClean="0"/>
              <a:t> учетом множества вариантов исполнения изделий и видов (языков)  эксплуатационной документации;</a:t>
            </a:r>
            <a:endParaRPr lang="ru-RU" dirty="0"/>
          </a:p>
          <a:p>
            <a:r>
              <a:rPr lang="ru-RU" dirty="0"/>
              <a:t>г</a:t>
            </a:r>
            <a:r>
              <a:rPr lang="ru-RU" dirty="0" smtClean="0"/>
              <a:t>)  </a:t>
            </a:r>
            <a:r>
              <a:rPr lang="ru-RU" dirty="0"/>
              <a:t>технология подготовки иллюстраций, в </a:t>
            </a:r>
            <a:r>
              <a:rPr lang="ru-RU" dirty="0" err="1"/>
              <a:t>т.ч</a:t>
            </a:r>
            <a:r>
              <a:rPr lang="ru-RU" dirty="0"/>
              <a:t>. на основе </a:t>
            </a:r>
            <a:r>
              <a:rPr lang="ru-RU" dirty="0" smtClean="0"/>
              <a:t>3</a:t>
            </a:r>
            <a:r>
              <a:rPr lang="de-DE" dirty="0" smtClean="0"/>
              <a:t>D </a:t>
            </a:r>
            <a:r>
              <a:rPr lang="ru-RU" dirty="0" smtClean="0"/>
              <a:t>моделей</a:t>
            </a:r>
            <a:r>
              <a:rPr lang="ru-RU" dirty="0"/>
              <a:t>;</a:t>
            </a:r>
          </a:p>
          <a:p>
            <a:r>
              <a:rPr lang="ru-RU" dirty="0"/>
              <a:t>д</a:t>
            </a:r>
            <a:r>
              <a:rPr lang="ru-RU" dirty="0" smtClean="0"/>
              <a:t>) </a:t>
            </a:r>
            <a:r>
              <a:rPr lang="ru-RU" dirty="0"/>
              <a:t>технология </a:t>
            </a:r>
            <a:r>
              <a:rPr lang="ru-RU" dirty="0" smtClean="0"/>
              <a:t>контроля</a:t>
            </a:r>
            <a:r>
              <a:rPr lang="de-DE" dirty="0" smtClean="0"/>
              <a:t> </a:t>
            </a:r>
            <a:r>
              <a:rPr lang="ru-RU" dirty="0" smtClean="0"/>
              <a:t>ЭЭД;</a:t>
            </a:r>
            <a:endParaRPr lang="ru-RU" dirty="0"/>
          </a:p>
          <a:p>
            <a:r>
              <a:rPr lang="ru-RU" dirty="0"/>
              <a:t>е</a:t>
            </a:r>
            <a:r>
              <a:rPr lang="ru-RU" dirty="0" smtClean="0"/>
              <a:t>) </a:t>
            </a:r>
            <a:r>
              <a:rPr lang="ru-RU" dirty="0"/>
              <a:t>автоматизация процедур выпуска в среде автоматизированной системы, установление разных статусов)</a:t>
            </a:r>
          </a:p>
          <a:p>
            <a:r>
              <a:rPr lang="ru-RU" dirty="0"/>
              <a:t>ж</a:t>
            </a:r>
            <a:r>
              <a:rPr lang="ru-RU" dirty="0" smtClean="0"/>
              <a:t>) </a:t>
            </a:r>
            <a:r>
              <a:rPr lang="ru-RU" dirty="0"/>
              <a:t>технология доставки потребителям: </a:t>
            </a:r>
            <a:r>
              <a:rPr lang="ru-RU" dirty="0" smtClean="0"/>
              <a:t>в традиционной форме – в виде </a:t>
            </a:r>
            <a:r>
              <a:rPr lang="ru-RU" dirty="0" err="1" smtClean="0"/>
              <a:t>странично</a:t>
            </a:r>
            <a:r>
              <a:rPr lang="ru-RU" dirty="0" smtClean="0"/>
              <a:t>-ориентированного документа в </a:t>
            </a:r>
            <a:r>
              <a:rPr lang="de-DE" dirty="0" smtClean="0"/>
              <a:t>PDF</a:t>
            </a:r>
            <a:r>
              <a:rPr lang="ru-RU" dirty="0" smtClean="0"/>
              <a:t>, в виде интерактивного электронного руководства, через интернет</a:t>
            </a:r>
            <a:r>
              <a:rPr lang="ru-RU" dirty="0"/>
              <a:t>, через </a:t>
            </a:r>
            <a:r>
              <a:rPr lang="ru-RU" dirty="0" smtClean="0"/>
              <a:t>очки дополненной реальности.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0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2160419"/>
            <a:ext cx="5688632" cy="2542361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Введение в технологии интегрированной логистической поддержки  (ИЛП)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029" name="Picture 5" descr="D:\DISK_D\2018\презентация\19109_247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" b="9162"/>
          <a:stretch/>
        </p:blipFill>
        <p:spPr bwMode="auto">
          <a:xfrm>
            <a:off x="323528" y="4437112"/>
            <a:ext cx="2160000" cy="1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63" y="2996952"/>
            <a:ext cx="2125727" cy="117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ÐÐ¸ 38  ÑÐ¾ÑÐ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6" y="1412776"/>
            <a:ext cx="2134922" cy="129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4892517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Судов Е.В.</a:t>
            </a:r>
          </a:p>
          <a:p>
            <a:r>
              <a:rPr lang="ru-RU" sz="2400" b="1" dirty="0" smtClean="0"/>
              <a:t>НИЦ «Прикладная логистика»</a:t>
            </a:r>
            <a:endParaRPr lang="ru-RU" sz="2400" b="1" dirty="0"/>
          </a:p>
        </p:txBody>
      </p:sp>
      <p:pic>
        <p:nvPicPr>
          <p:cNvPr id="5" name="Picture 2" descr="C:\Users\Sudoff\AppData\Local\Microsoft\Windows\Temporary Internet Files\Content.Outlook\9ISXC10B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09" y="-459432"/>
            <a:ext cx="362719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BFFF-56A1-4C55-82C1-17705EE7EAE9}" type="slidenum">
              <a:rPr lang="ru-RU" smtClean="0"/>
              <a:t>30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43" y="260648"/>
            <a:ext cx="145365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0" y="26064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Автоматизация создания электронной эксплуатационной документации (1)</a:t>
            </a:r>
            <a:endParaRPr lang="ru-RU" sz="2400" b="1" dirty="0"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234247"/>
              </p:ext>
            </p:extLst>
          </p:nvPr>
        </p:nvGraphicFramePr>
        <p:xfrm>
          <a:off x="611560" y="1829936"/>
          <a:ext cx="8256563" cy="4119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0100"/>
                <a:gridCol w="417646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Типовой состав</a:t>
                      </a:r>
                      <a:r>
                        <a:rPr lang="ru-RU" b="1" baseline="0" dirty="0" smtClean="0"/>
                        <a:t> эксплуатационной документации на изделие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Источник информации</a:t>
                      </a:r>
                      <a:r>
                        <a:rPr lang="ru-RU" b="1" baseline="0" dirty="0" smtClean="0"/>
                        <a:t> для формирования структуры и содержания</a:t>
                      </a:r>
                      <a:endParaRPr lang="ru-RU" b="1" dirty="0"/>
                    </a:p>
                  </a:txBody>
                  <a:tcPr/>
                </a:tc>
              </a:tr>
              <a:tr h="65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dirty="0" smtClean="0"/>
                        <a:t>1. Описание устройства и работа изделия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Логистическая структура</a:t>
                      </a:r>
                      <a:r>
                        <a:rPr lang="ru-RU" baseline="0" dirty="0" smtClean="0"/>
                        <a:t> изделия в БД АЛП, 3</a:t>
                      </a:r>
                      <a:r>
                        <a:rPr lang="de-DE" baseline="0" dirty="0" smtClean="0"/>
                        <a:t>D </a:t>
                      </a:r>
                      <a:r>
                        <a:rPr lang="ru-RU" baseline="0" dirty="0" smtClean="0"/>
                        <a:t>модели и чертежи в </a:t>
                      </a:r>
                      <a:r>
                        <a:rPr lang="de-DE" baseline="0" dirty="0" smtClean="0"/>
                        <a:t>PDM</a:t>
                      </a:r>
                      <a:endParaRPr lang="ru-RU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dirty="0" smtClean="0"/>
                        <a:t>2. Руководство по техническому обслуживанию и ремонту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</a:t>
                      </a:r>
                      <a:r>
                        <a:rPr lang="ru-RU" baseline="0" dirty="0" smtClean="0"/>
                        <a:t> и содержание работ по ТО и ремонту в БД АЛП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dirty="0" smtClean="0"/>
                        <a:t>3. Руководство по поиску неисправностей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Дерево отказов и</a:t>
                      </a:r>
                      <a:r>
                        <a:rPr lang="ru-RU" baseline="0" dirty="0" smtClean="0"/>
                        <a:t> их причин в БД АЛП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dirty="0" smtClean="0"/>
                        <a:t>4. Каталог деталей и сборочных единиц (или эксплуатационный каталог)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Логистическая структура</a:t>
                      </a:r>
                      <a:r>
                        <a:rPr lang="ru-RU" baseline="0" dirty="0" smtClean="0"/>
                        <a:t> изделия в БД АЛП, расчеты по МТО в  БД АЛП, 3</a:t>
                      </a:r>
                      <a:r>
                        <a:rPr lang="de-DE" baseline="0" dirty="0" smtClean="0"/>
                        <a:t>D </a:t>
                      </a:r>
                      <a:r>
                        <a:rPr lang="ru-RU" baseline="0" dirty="0" smtClean="0"/>
                        <a:t>модели и чертежи в </a:t>
                      </a:r>
                      <a:r>
                        <a:rPr lang="de-DE" baseline="0" dirty="0" smtClean="0"/>
                        <a:t>PDM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8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BFFF-56A1-4C55-82C1-17705EE7EAE9}" type="slidenum">
              <a:rPr lang="ru-RU" smtClean="0"/>
              <a:t>31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43" y="260648"/>
            <a:ext cx="145365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9740" y="2175827"/>
            <a:ext cx="3330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Формальное описание технологической операции в БД АЛП</a:t>
            </a:r>
            <a:endParaRPr lang="ru-RU" sz="14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5" y="2938440"/>
            <a:ext cx="3051976" cy="142666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2" r="-10"/>
          <a:stretch/>
        </p:blipFill>
        <p:spPr bwMode="auto">
          <a:xfrm flipH="1">
            <a:off x="4401287" y="2861275"/>
            <a:ext cx="684000" cy="13499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17135" y="3048945"/>
            <a:ext cx="468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+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5193299" y="3059087"/>
            <a:ext cx="468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=</a:t>
            </a:r>
            <a:endParaRPr lang="ru-RU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5661351" y="2175246"/>
            <a:ext cx="229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«Технологический» модуль данных ЭЭД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73561" y="2175246"/>
            <a:ext cx="1543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</a:t>
            </a:r>
            <a:r>
              <a:rPr lang="de-DE" sz="1400" dirty="0" smtClean="0"/>
              <a:t>D </a:t>
            </a:r>
            <a:r>
              <a:rPr lang="ru-RU" sz="1400" dirty="0" smtClean="0"/>
              <a:t>модель в </a:t>
            </a:r>
            <a:r>
              <a:rPr lang="de-DE" sz="1400" dirty="0" smtClean="0"/>
              <a:t>PDM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26064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Автоматизация создания электронной эксплуатационной документации (2)</a:t>
            </a:r>
            <a:endParaRPr lang="ru-RU" sz="2400" b="1" dirty="0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351" y="2825829"/>
            <a:ext cx="3239308" cy="2034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3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BFFF-56A1-4C55-82C1-17705EE7EAE9}" type="slidenum">
              <a:rPr lang="ru-RU" smtClean="0"/>
              <a:t>32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43" y="260648"/>
            <a:ext cx="145365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9740" y="2175827"/>
            <a:ext cx="3330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Формальное описание технологической операции в БД АЛП</a:t>
            </a:r>
            <a:endParaRPr lang="ru-RU" sz="14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5" y="2938440"/>
            <a:ext cx="3051976" cy="142666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2" r="-10"/>
          <a:stretch/>
        </p:blipFill>
        <p:spPr bwMode="auto">
          <a:xfrm flipH="1">
            <a:off x="4401287" y="2861275"/>
            <a:ext cx="684000" cy="13499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17135" y="3048945"/>
            <a:ext cx="468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+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5193299" y="3059087"/>
            <a:ext cx="468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=</a:t>
            </a:r>
            <a:endParaRPr lang="ru-RU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5661351" y="2175246"/>
            <a:ext cx="229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«Технологический» модуль данных ЭЭД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73561" y="2175246"/>
            <a:ext cx="1543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</a:t>
            </a:r>
            <a:r>
              <a:rPr lang="de-DE" sz="1400" dirty="0" smtClean="0"/>
              <a:t>D </a:t>
            </a:r>
            <a:r>
              <a:rPr lang="ru-RU" sz="1400" dirty="0" smtClean="0"/>
              <a:t>модель в </a:t>
            </a:r>
            <a:r>
              <a:rPr lang="de-DE" sz="1400" dirty="0" smtClean="0"/>
              <a:t>PDM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26064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Автоматизация создания электронной эксплуатационной документации (2)</a:t>
            </a:r>
            <a:endParaRPr lang="ru-RU" sz="2400" b="1" dirty="0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351" y="2825829"/>
            <a:ext cx="3239308" cy="2034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66807" y="1087154"/>
            <a:ext cx="8333852" cy="5488952"/>
            <a:chOff x="566807" y="1087154"/>
            <a:chExt cx="8333852" cy="5488952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07" y="1340768"/>
              <a:ext cx="8333852" cy="52353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28764" y="1087154"/>
              <a:ext cx="67235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Технологическая карта по обслуживанию </a:t>
              </a:r>
              <a:r>
                <a:rPr lang="en-US" sz="1400" b="1" dirty="0" smtClean="0"/>
                <a:t>/</a:t>
              </a:r>
              <a:r>
                <a:rPr lang="ru-RU" sz="1400" b="1" dirty="0" smtClean="0"/>
                <a:t>ремонту</a:t>
              </a:r>
              <a:endParaRPr lang="ru-RU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04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BFFF-56A1-4C55-82C1-17705EE7EAE9}" type="slidenum">
              <a:rPr lang="ru-RU" smtClean="0"/>
              <a:t>33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43" y="260648"/>
            <a:ext cx="145365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095"/>
          <a:stretch/>
        </p:blipFill>
        <p:spPr bwMode="auto">
          <a:xfrm>
            <a:off x="251520" y="3448323"/>
            <a:ext cx="2088000" cy="1276821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44" y="2829840"/>
            <a:ext cx="1305496" cy="10937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771800" y="3489765"/>
            <a:ext cx="468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+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5079665" y="3585750"/>
            <a:ext cx="468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=</a:t>
            </a:r>
            <a:endParaRPr lang="ru-RU" sz="4800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71742"/>
            <a:ext cx="2733427" cy="1497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37583" y="3068960"/>
            <a:ext cx="2894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Логистическая структура изделия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606752" y="2997157"/>
            <a:ext cx="2544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Электронный каталог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11560" y="26064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Автоматизация создания электронной эксплуатационной документации (3)</a:t>
            </a:r>
            <a:endParaRPr lang="ru-RU" sz="24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44" y="2982240"/>
            <a:ext cx="1305496" cy="10937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5446" y="4407495"/>
            <a:ext cx="191663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Расчеты по МТО (номенклатура, объемы)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3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BFFF-56A1-4C55-82C1-17705EE7EAE9}" type="slidenum">
              <a:rPr lang="ru-RU" smtClean="0"/>
              <a:t>34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43" y="260648"/>
            <a:ext cx="145365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095"/>
          <a:stretch/>
        </p:blipFill>
        <p:spPr bwMode="auto">
          <a:xfrm>
            <a:off x="251520" y="3448323"/>
            <a:ext cx="2088000" cy="1276821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44" y="3559342"/>
            <a:ext cx="1305496" cy="10937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771800" y="3489765"/>
            <a:ext cx="468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+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4944420" y="3499907"/>
            <a:ext cx="468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=</a:t>
            </a:r>
            <a:endParaRPr lang="ru-RU" sz="4800" dirty="0"/>
          </a:p>
        </p:txBody>
      </p:sp>
      <p:sp>
        <p:nvSpPr>
          <p:cNvPr id="31" name="TextBox 30"/>
          <p:cNvSpPr txBox="1"/>
          <p:nvPr/>
        </p:nvSpPr>
        <p:spPr>
          <a:xfrm>
            <a:off x="237583" y="3068960"/>
            <a:ext cx="2894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Логистическая структура изделия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606752" y="2997157"/>
            <a:ext cx="2544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Модуль данных «Каталог»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11560" y="26064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Автоматизация создания электронной эксплуатационной документации (3)</a:t>
            </a:r>
            <a:endParaRPr lang="ru-RU" sz="2400" b="1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7560"/>
            <a:ext cx="8206035" cy="44954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12768" y="1319988"/>
            <a:ext cx="484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Электронный каталог деталей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438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BFFF-56A1-4C55-82C1-17705EE7EAE9}" type="slidenum">
              <a:rPr lang="ru-RU" smtClean="0"/>
              <a:t>35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43" y="260648"/>
            <a:ext cx="145365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815" y="3000088"/>
            <a:ext cx="1948057" cy="111563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43" y="2842064"/>
            <a:ext cx="2385862" cy="1307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трелка вправо 16"/>
          <p:cNvSpPr/>
          <p:nvPr/>
        </p:nvSpPr>
        <p:spPr>
          <a:xfrm>
            <a:off x="3955482" y="3216111"/>
            <a:ext cx="616518" cy="477824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954067" y="242402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Описание дерева отказов в БД АЛП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251991" y="2548294"/>
            <a:ext cx="3920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Логическая диаграмма поиска неисправностей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11560" y="26064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Автоматизация создания электронной эксплуатационной документации (4)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220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BFFF-56A1-4C55-82C1-17705EE7EAE9}" type="slidenum">
              <a:rPr lang="ru-RU" smtClean="0"/>
              <a:t>36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43" y="260648"/>
            <a:ext cx="145365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815" y="3000088"/>
            <a:ext cx="1948057" cy="111563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9" name="TextBox 28"/>
          <p:cNvSpPr txBox="1"/>
          <p:nvPr/>
        </p:nvSpPr>
        <p:spPr>
          <a:xfrm>
            <a:off x="954067" y="242402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Описание дерева отказов в БД АЛП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251991" y="2548294"/>
            <a:ext cx="3920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Логическая диаграмма поиска неисправностей</a:t>
            </a:r>
            <a:endParaRPr lang="ru-RU" sz="1400" dirty="0"/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9"/>
            <a:ext cx="7834764" cy="42920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9182" y="1537629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Логическая диаграмма поиска неисправностей (в составе электронного руководства по поиску и устранению неисправностей)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26064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Автоматизация создания электронной эксплуатационной документации (4)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751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BFFF-56A1-4C55-82C1-17705EE7EAE9}" type="slidenum">
              <a:rPr lang="ru-RU" smtClean="0"/>
              <a:t>37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43" y="260648"/>
            <a:ext cx="145365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3567" y="534616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Технология создания электронной эксплуатационной документации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22394" y="1556792"/>
            <a:ext cx="784887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Основной «строительный элемент» электронной эксплуатационной документации – </a:t>
            </a:r>
            <a:r>
              <a:rPr lang="ru-RU" sz="2000" b="1" dirty="0" smtClean="0"/>
              <a:t>модуль данных </a:t>
            </a:r>
            <a:r>
              <a:rPr lang="ru-RU" sz="2000" dirty="0" smtClean="0"/>
              <a:t>– электронный документ определенного формата.</a:t>
            </a:r>
          </a:p>
          <a:p>
            <a:endParaRPr lang="ru-RU" dirty="0"/>
          </a:p>
          <a:p>
            <a:pPr>
              <a:spcAft>
                <a:spcPts val="600"/>
              </a:spcAft>
            </a:pPr>
            <a:r>
              <a:rPr lang="ru-RU" b="1" dirty="0" smtClean="0"/>
              <a:t>Создание электронной эксплуатационной документации </a:t>
            </a:r>
            <a:r>
              <a:rPr lang="ru-RU" dirty="0" smtClean="0"/>
              <a:t>включает в себя решение следующих задач:</a:t>
            </a:r>
          </a:p>
          <a:p>
            <a:r>
              <a:rPr lang="ru-RU" dirty="0" smtClean="0"/>
              <a:t>а) формирование необходимого состава и содержимого модулей данных ЭЭД</a:t>
            </a:r>
            <a:endParaRPr lang="en-US" dirty="0" smtClean="0"/>
          </a:p>
          <a:p>
            <a:r>
              <a:rPr lang="ru-RU" b="1" dirty="0" smtClean="0"/>
              <a:t>в)</a:t>
            </a:r>
            <a:r>
              <a:rPr lang="en-US" b="1" dirty="0" smtClean="0"/>
              <a:t> </a:t>
            </a:r>
            <a:r>
              <a:rPr lang="ru-RU" b="1" dirty="0" smtClean="0"/>
              <a:t>автоматизация </a:t>
            </a:r>
            <a:r>
              <a:rPr lang="ru-RU" b="1" dirty="0"/>
              <a:t>задач </a:t>
            </a:r>
            <a:r>
              <a:rPr lang="ru-RU" b="1" dirty="0" smtClean="0"/>
              <a:t>конфигурирования</a:t>
            </a:r>
            <a:r>
              <a:rPr lang="en-US" b="1" dirty="0" smtClean="0"/>
              <a:t> c </a:t>
            </a:r>
            <a:r>
              <a:rPr lang="ru-RU" b="1" dirty="0" smtClean="0"/>
              <a:t> учетом множества вариантов исполнения изделий и видов (языков)  эксплуатационной документации;</a:t>
            </a:r>
            <a:endParaRPr lang="ru-RU" b="1" dirty="0"/>
          </a:p>
          <a:p>
            <a:r>
              <a:rPr lang="ru-RU" b="1" dirty="0"/>
              <a:t>г</a:t>
            </a:r>
            <a:r>
              <a:rPr lang="ru-RU" b="1" dirty="0" smtClean="0"/>
              <a:t>)  </a:t>
            </a:r>
            <a:r>
              <a:rPr lang="ru-RU" b="1" dirty="0"/>
              <a:t>технология подготовки иллюстраций, в </a:t>
            </a:r>
            <a:r>
              <a:rPr lang="ru-RU" b="1" dirty="0" err="1"/>
              <a:t>т.ч</a:t>
            </a:r>
            <a:r>
              <a:rPr lang="ru-RU" b="1" dirty="0"/>
              <a:t>. на основе </a:t>
            </a:r>
            <a:r>
              <a:rPr lang="ru-RU" b="1" dirty="0" smtClean="0"/>
              <a:t>3</a:t>
            </a:r>
            <a:r>
              <a:rPr lang="de-DE" b="1" dirty="0" smtClean="0"/>
              <a:t>D </a:t>
            </a:r>
            <a:r>
              <a:rPr lang="ru-RU" b="1" dirty="0" smtClean="0"/>
              <a:t>моделей</a:t>
            </a:r>
            <a:r>
              <a:rPr lang="ru-RU" b="1" dirty="0"/>
              <a:t>;</a:t>
            </a:r>
          </a:p>
          <a:p>
            <a:r>
              <a:rPr lang="ru-RU" b="1" dirty="0"/>
              <a:t>д</a:t>
            </a:r>
            <a:r>
              <a:rPr lang="ru-RU" b="1" dirty="0" smtClean="0"/>
              <a:t>) </a:t>
            </a:r>
            <a:r>
              <a:rPr lang="ru-RU" b="1" dirty="0"/>
              <a:t>технология </a:t>
            </a:r>
            <a:r>
              <a:rPr lang="ru-RU" b="1" dirty="0" smtClean="0"/>
              <a:t>контроля</a:t>
            </a:r>
            <a:r>
              <a:rPr lang="de-DE" b="1" dirty="0" smtClean="0"/>
              <a:t> </a:t>
            </a:r>
            <a:r>
              <a:rPr lang="ru-RU" b="1" dirty="0" smtClean="0"/>
              <a:t>ЭЭД;</a:t>
            </a:r>
            <a:endParaRPr lang="ru-RU" b="1" dirty="0"/>
          </a:p>
          <a:p>
            <a:r>
              <a:rPr lang="ru-RU" b="1" dirty="0"/>
              <a:t>е</a:t>
            </a:r>
            <a:r>
              <a:rPr lang="ru-RU" b="1" dirty="0" smtClean="0"/>
              <a:t>) </a:t>
            </a:r>
            <a:r>
              <a:rPr lang="ru-RU" b="1" dirty="0"/>
              <a:t>автоматизация процедур выпуска в среде автоматизированной системы, установление разных статусов)</a:t>
            </a:r>
          </a:p>
          <a:p>
            <a:r>
              <a:rPr lang="ru-RU" b="1" dirty="0"/>
              <a:t>ж</a:t>
            </a:r>
            <a:r>
              <a:rPr lang="ru-RU" b="1" dirty="0" smtClean="0"/>
              <a:t>) </a:t>
            </a:r>
            <a:r>
              <a:rPr lang="ru-RU" b="1" dirty="0"/>
              <a:t>технология доставки потребителям: </a:t>
            </a:r>
            <a:r>
              <a:rPr lang="ru-RU" b="1" dirty="0" smtClean="0"/>
              <a:t>в традиционной форме – в виде </a:t>
            </a:r>
            <a:r>
              <a:rPr lang="ru-RU" b="1" dirty="0" err="1" smtClean="0"/>
              <a:t>странично</a:t>
            </a:r>
            <a:r>
              <a:rPr lang="ru-RU" b="1" dirty="0" smtClean="0"/>
              <a:t>-ориентированного документа в </a:t>
            </a:r>
            <a:r>
              <a:rPr lang="de-DE" b="1" dirty="0" smtClean="0"/>
              <a:t>PDF</a:t>
            </a:r>
            <a:r>
              <a:rPr lang="ru-RU" b="1" dirty="0" smtClean="0"/>
              <a:t>, в виде интерактивного электронного руководства, через интернет</a:t>
            </a:r>
            <a:r>
              <a:rPr lang="ru-RU" b="1" dirty="0"/>
              <a:t>, через </a:t>
            </a:r>
            <a:r>
              <a:rPr lang="ru-RU" b="1" dirty="0" smtClean="0"/>
              <a:t>очки дополненной реальности.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6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13730" y="148478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Нормативная база в области ИЛП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63" y="2204864"/>
            <a:ext cx="1080119" cy="1584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fla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791" y="2492896"/>
            <a:ext cx="1080119" cy="1584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fla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60" y="2708920"/>
            <a:ext cx="1080119" cy="1584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fla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6237312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95005" y="5030701"/>
            <a:ext cx="7056784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В настоящий момент </a:t>
            </a:r>
            <a:r>
              <a:rPr lang="ru-RU" sz="2000" dirty="0" smtClean="0">
                <a:solidFill>
                  <a:schemeClr val="tx1"/>
                </a:solidFill>
              </a:rPr>
              <a:t>в РФ действует </a:t>
            </a:r>
            <a:r>
              <a:rPr lang="ru-RU" sz="2000" dirty="0">
                <a:solidFill>
                  <a:schemeClr val="tx1"/>
                </a:solidFill>
              </a:rPr>
              <a:t>более 20 ГОСТ Р в области </a:t>
            </a:r>
            <a:r>
              <a:rPr lang="ru-RU" sz="2000" dirty="0" smtClean="0">
                <a:solidFill>
                  <a:schemeClr val="tx1"/>
                </a:solidFill>
              </a:rPr>
              <a:t>ИЛП.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6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221680"/>
              </p:ext>
            </p:extLst>
          </p:nvPr>
        </p:nvGraphicFramePr>
        <p:xfrm>
          <a:off x="611560" y="811330"/>
          <a:ext cx="8208911" cy="5133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"/>
                <a:gridCol w="1800200"/>
                <a:gridCol w="6120679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Обозначение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ГОСТ Р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53392-2016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ИЛП.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Анализ логистической поддержки. Общие положения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ГОСТ Р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53393-2016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ИЛП.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Основные положения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ГОСТ Р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53394-2016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ИЛП.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Основные термины и определения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ГОСТ Р 54087-2010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ИЛП.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Контроль качества и приемка электронных интерактивных эксплуатационных и ремонтных документов. Основные положения и общие требования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ГОСТ Р 54088-2010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ИЛП.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Интерактивные электронные эксплуатационные и ремонтные документы. Основные положения и общие требования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ГОСТ Р 54089-2010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ИЛП.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Электронное дело изделия. Основные положения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ГОСТ Р 54090-2010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ИЛП.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Перечни и каталоги предметов поставки. Основные положения и общие требования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ГОСТ Р 55929-2013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ИЛП экспортируемой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продукции военного назначения. Интегрированная логистическая поддержка и послепродажное обслуживание. Общие положения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ГОСТ Р 55930-2013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ИЛП экспортируемой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продукции военного назначения. Применение процедур каталогизации. Общие требования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ГОСТ Р 55931-2013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ИЛП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экспортируемой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продукции военного назначения. Стоимость жизненного цикла продукции военного назначения. Основные положения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79712" y="332656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b="1" dirty="0" smtClean="0"/>
              <a:t>Действующие стандарты в области ИЛП (1)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458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504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Термины и определения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764704"/>
            <a:ext cx="7776864" cy="550396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 smtClean="0"/>
              <a:t>Интегрированная </a:t>
            </a:r>
            <a:r>
              <a:rPr lang="ru-RU" sz="2000" b="1" dirty="0"/>
              <a:t>логистическая поддержка </a:t>
            </a:r>
            <a:r>
              <a:rPr lang="ru-RU" sz="2000" dirty="0"/>
              <a:t>- совокупность видов деятельности, осуществляемых головным разработчиком изделия совместно с другими участниками жизненного цикла изделия и направленных на формирование системы технической эксплуатации изделия, обеспечивающей эффективное использование изделия при приемлемой стоимости его жизненного </a:t>
            </a:r>
            <a:r>
              <a:rPr lang="ru-RU" sz="2000" dirty="0" smtClean="0"/>
              <a:t>цикла </a:t>
            </a:r>
            <a:r>
              <a:rPr lang="ru-RU" sz="2000" b="1" dirty="0" smtClean="0"/>
              <a:t>(ГОСТ </a:t>
            </a:r>
            <a:r>
              <a:rPr lang="ru-RU" sz="2000" b="1" dirty="0"/>
              <a:t>Р </a:t>
            </a:r>
            <a:r>
              <a:rPr lang="ru-RU" sz="2000" b="1" dirty="0" smtClean="0"/>
              <a:t>53393)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 smtClean="0"/>
              <a:t>Техническая эксплуатация </a:t>
            </a:r>
            <a:r>
              <a:rPr lang="ru-RU" sz="2000" dirty="0" smtClean="0"/>
              <a:t>– </a:t>
            </a:r>
            <a:r>
              <a:rPr lang="ru-RU" sz="2000" dirty="0"/>
              <a:t>это часть эксплуатации, включающая </a:t>
            </a:r>
            <a:r>
              <a:rPr lang="ru-RU" sz="2000" dirty="0" smtClean="0"/>
              <a:t>транспортирование, </a:t>
            </a:r>
            <a:r>
              <a:rPr lang="ru-RU" sz="2000" dirty="0"/>
              <a:t>хранение, техническое обслуживание и ремонт изделия. </a:t>
            </a:r>
            <a:endParaRPr lang="ru-RU" sz="20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 smtClean="0"/>
              <a:t>Система технической эксплуатации</a:t>
            </a:r>
            <a:r>
              <a:rPr lang="ru-RU" sz="2000" dirty="0" smtClean="0"/>
              <a:t>– </a:t>
            </a:r>
            <a:r>
              <a:rPr lang="ru-RU" sz="2000" dirty="0"/>
              <a:t>совокупность взаимосвязанных объектов технической эксплуатации </a:t>
            </a:r>
            <a:r>
              <a:rPr lang="ru-RU" sz="2000" dirty="0" smtClean="0"/>
              <a:t>(финальное изделие, </a:t>
            </a:r>
            <a:r>
              <a:rPr lang="ru-RU" sz="2000" dirty="0"/>
              <a:t>комплекс, образец), </a:t>
            </a:r>
            <a:r>
              <a:rPr lang="ru-RU" sz="2000" b="1" dirty="0"/>
              <a:t>средств эксплуатации</a:t>
            </a:r>
            <a:r>
              <a:rPr lang="ru-RU" sz="2000" dirty="0"/>
              <a:t>, исполнителей и документации, устанавливающей правила их </a:t>
            </a:r>
            <a:r>
              <a:rPr lang="ru-RU" sz="2000" dirty="0" smtClean="0"/>
              <a:t>взаимодействия </a:t>
            </a:r>
            <a:r>
              <a:rPr lang="ru-RU" sz="2000" b="1" dirty="0" smtClean="0"/>
              <a:t>(ГОСТ </a:t>
            </a:r>
            <a:r>
              <a:rPr lang="ru-RU" sz="2000" b="1" dirty="0"/>
              <a:t>Р </a:t>
            </a:r>
            <a:r>
              <a:rPr lang="ru-RU" sz="2000" b="1" dirty="0" smtClean="0"/>
              <a:t>56136)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/>
              <a:t>Средства эксплуатации  </a:t>
            </a:r>
            <a:r>
              <a:rPr lang="ru-RU" sz="2000" dirty="0"/>
              <a:t>- это здания,  сооружения, технические устройства,  инструмент, запасные части и материалы, необходимые для эксплуатации.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6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134963"/>
              </p:ext>
            </p:extLst>
          </p:nvPr>
        </p:nvGraphicFramePr>
        <p:xfrm>
          <a:off x="539552" y="794321"/>
          <a:ext cx="8208911" cy="5810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"/>
                <a:gridCol w="1944216"/>
                <a:gridCol w="5976663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Обозначение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ГОСТ Р 55932-2013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ИЛП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экспортируемой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продукции военного назначения. Эксплуатационная и ремонтная документация. Требования к поставке и внесению изменений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Times New Roman"/>
                        </a:rPr>
                        <a:t>ГОСТ Р 55933-2013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/>
                          <a:ea typeface="Times New Roman"/>
                        </a:rPr>
                        <a:t>ИЛП экспортируемой </a:t>
                      </a:r>
                      <a:r>
                        <a:rPr lang="ru-RU" sz="1200" dirty="0">
                          <a:effectLst/>
                          <a:latin typeface="Arial"/>
                          <a:ea typeface="Times New Roman"/>
                        </a:rPr>
                        <a:t>продукции военного назначения. План интегрированной логистической поддержки. Общие требования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ГОСТ Р 56111-2014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/>
                          <a:ea typeface="Times New Roman"/>
                        </a:rPr>
                        <a:t>ИЛП экспортируемой </a:t>
                      </a: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продукции военного назначения. Номенклатура показателей эксплуатационно-технических характеристик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</a:rPr>
                        <a:t>ГОСТ Р 56112-2014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/>
                          <a:ea typeface="Times New Roman"/>
                        </a:rPr>
                        <a:t>ИЛП </a:t>
                      </a:r>
                      <a:r>
                        <a:rPr lang="ru-RU" sz="1200" dirty="0">
                          <a:effectLst/>
                          <a:latin typeface="Arial"/>
                          <a:ea typeface="Times New Roman"/>
                        </a:rPr>
                        <a:t>экспортируемой продукции военного назначения. Общие требования к комплексным программам обеспечения эксплуатационно-технических характеристик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Times New Roman"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ГОСТ Р 56113-2014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/>
                          <a:ea typeface="Times New Roman"/>
                        </a:rPr>
                        <a:t>ИЛП экспортируемой </a:t>
                      </a: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продукции военного назначения. Планирование материально-технического обеспечения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Times New Roman"/>
                        </a:rPr>
                        <a:t>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ГОСТ Р 56114-2014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/>
                          <a:ea typeface="Times New Roman"/>
                        </a:rPr>
                        <a:t>ИЛП экспортируемой </a:t>
                      </a: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продукции военного назначения. Требования к проведению анализа логистической поддержки экспортируемой продукции военного назначения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Times New Roman"/>
                        </a:rPr>
                        <a:t>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</a:rPr>
                        <a:t>ГОСТ Р 56129-2014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/>
                          <a:ea typeface="Times New Roman"/>
                        </a:rPr>
                        <a:t>ИЛП экспортируемой </a:t>
                      </a:r>
                      <a:r>
                        <a:rPr lang="ru-RU" sz="1200" dirty="0">
                          <a:effectLst/>
                          <a:latin typeface="Arial"/>
                          <a:ea typeface="Times New Roman"/>
                        </a:rPr>
                        <a:t>продукции военного назначения. Управление номенклатурой устаревающих покупных комплектующих изделий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Times New Roman"/>
                        </a:rPr>
                        <a:t>18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ГОСТ Р 56130-2014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/>
                          <a:ea typeface="Times New Roman"/>
                        </a:rPr>
                        <a:t>ИЛП экспортируемой </a:t>
                      </a: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продукции военного назначения. Оценка затрат на техническую эксплуатацию на стадии разработки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Times New Roman"/>
                        </a:rPr>
                        <a:t>ГОСТ Р </a:t>
                      </a:r>
                      <a:r>
                        <a:rPr lang="ru-RU" sz="1200" dirty="0" smtClean="0">
                          <a:effectLst/>
                          <a:latin typeface="Arial"/>
                          <a:ea typeface="Times New Roman"/>
                        </a:rPr>
                        <a:t>56131-2014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/>
                          <a:ea typeface="Times New Roman"/>
                        </a:rPr>
                        <a:t>ИЛП экспортируемой </a:t>
                      </a:r>
                      <a:r>
                        <a:rPr lang="ru-RU" sz="1200" dirty="0">
                          <a:effectLst/>
                          <a:latin typeface="Arial"/>
                          <a:ea typeface="Times New Roman"/>
                        </a:rPr>
                        <a:t>продукции военного назначения. Порядок выполнения работ по интегрированной логистической поддержке в ходе жизненного цикла продукции военного назначения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79712" y="332656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b="1" dirty="0" smtClean="0"/>
              <a:t>Действующие стандарты в области ИЛП (2)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006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930623"/>
              </p:ext>
            </p:extLst>
          </p:nvPr>
        </p:nvGraphicFramePr>
        <p:xfrm>
          <a:off x="467544" y="1844824"/>
          <a:ext cx="8208911" cy="1855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"/>
                <a:gridCol w="2160240"/>
                <a:gridCol w="5760639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Обозначение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/>
                          <a:ea typeface="Times New Roman"/>
                        </a:rPr>
                        <a:t>22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Times New Roman"/>
                        </a:rPr>
                        <a:t>ГОСТ Р 56134-2014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Times New Roman"/>
                        </a:rPr>
                        <a:t>Послепродажное обслуживание экспортируемой продукции военного назначения. Общие положения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Times New Roman"/>
                        </a:rPr>
                        <a:t>23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  <a:ea typeface="Times New Roman"/>
                        </a:rPr>
                        <a:t>ГОСТ Р 56135-2014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Управление жизненным циклом продукции военного назначения. Общие положения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Times New Roman"/>
                        </a:rPr>
                        <a:t>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ГОСТ Р 56136-2014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Управление жизненным циклом продукции военного назначения. Термины и определения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0" marR="190500" marT="85725" marB="85725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79712" y="332656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b="1" dirty="0" smtClean="0"/>
              <a:t>Действующие стандарты в области ИЛП (3)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235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3608" y="980728"/>
            <a:ext cx="7416824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latin typeface="Arial Narrow" pitchFamily="34" charset="0"/>
              </a:rPr>
              <a:t>Вопросы для самопроверки:</a:t>
            </a:r>
          </a:p>
          <a:p>
            <a:pPr>
              <a:defRPr/>
            </a:pPr>
            <a:endParaRPr lang="en-US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/>
              <a:t>Что является результатом деятельности по ИЛП? </a:t>
            </a:r>
            <a:r>
              <a:rPr lang="en-US" sz="1600" dirty="0"/>
              <a:t>(</a:t>
            </a:r>
            <a:r>
              <a:rPr lang="ru-RU" sz="1600" i="1" dirty="0"/>
              <a:t>элементы системы технической эксплуатации</a:t>
            </a:r>
            <a:r>
              <a:rPr lang="ru-RU" sz="1600" dirty="0"/>
              <a:t>)</a:t>
            </a:r>
            <a:r>
              <a:rPr lang="ru-RU" sz="1600" i="1" dirty="0"/>
              <a:t>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/>
              <a:t>В какой форме создается информационная модель системы технической эксплуатации? </a:t>
            </a:r>
            <a:r>
              <a:rPr lang="ru-RU" sz="1600" dirty="0"/>
              <a:t>(</a:t>
            </a:r>
            <a:r>
              <a:rPr lang="ru-RU" sz="1600" i="1" dirty="0"/>
              <a:t>в форме БД АЛП</a:t>
            </a:r>
            <a:r>
              <a:rPr lang="ru-RU" sz="1600" dirty="0" smtClean="0"/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Какая из дисциплин ИЛП является системообразующей</a:t>
            </a:r>
            <a:r>
              <a:rPr lang="en-US" b="1" dirty="0" smtClean="0"/>
              <a:t>? </a:t>
            </a:r>
            <a:r>
              <a:rPr lang="en-US" sz="1600" i="1" dirty="0"/>
              <a:t>(</a:t>
            </a:r>
            <a:r>
              <a:rPr lang="ru-RU" sz="1600" i="1" dirty="0"/>
              <a:t>анализ логистической поддержки</a:t>
            </a:r>
            <a:r>
              <a:rPr lang="ru-RU" sz="1600" dirty="0"/>
              <a:t>)</a:t>
            </a:r>
            <a:endParaRPr lang="en-US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Какие </a:t>
            </a:r>
            <a:r>
              <a:rPr lang="ru-RU" b="1" dirty="0"/>
              <a:t>основные характеристики используются  для оценки принятых решений по СТЭ? </a:t>
            </a:r>
            <a:r>
              <a:rPr lang="en-US" dirty="0"/>
              <a:t>(</a:t>
            </a:r>
            <a:r>
              <a:rPr lang="ru-RU" sz="1600" i="1" dirty="0"/>
              <a:t>показатели готовности</a:t>
            </a:r>
            <a:r>
              <a:rPr lang="en-US" sz="1600" i="1" dirty="0"/>
              <a:t>/</a:t>
            </a:r>
            <a:r>
              <a:rPr lang="ru-RU" sz="1600" i="1" dirty="0"/>
              <a:t>исправности и затрат</a:t>
            </a:r>
            <a:r>
              <a:rPr lang="ru-RU" sz="1600" dirty="0" smtClean="0"/>
              <a:t>)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1418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8649" y="2119789"/>
            <a:ext cx="252028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ИЛП</a:t>
            </a:r>
            <a:r>
              <a:rPr lang="ru-RU" dirty="0" smtClean="0"/>
              <a:t> – технология выработки и обоснования решений по системе технической эксплуатации изделия.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12110" y="3212976"/>
            <a:ext cx="4136354" cy="1477328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ru-RU" dirty="0"/>
              <a:t>Техническая эксплуатация </a:t>
            </a:r>
            <a:r>
              <a:rPr lang="ru-RU" b="0" dirty="0"/>
              <a:t>–  это часть эксплуатации, включающая транспортирование хранение, техническое обслуживание и ремонт изделия.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12110" y="1412776"/>
            <a:ext cx="413635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Система технической </a:t>
            </a:r>
            <a:r>
              <a:rPr lang="ru-RU" b="1" dirty="0" smtClean="0"/>
              <a:t>эксплуатации (СТЭ) </a:t>
            </a:r>
            <a:r>
              <a:rPr lang="ru-RU" dirty="0"/>
              <a:t>– это </a:t>
            </a:r>
            <a:r>
              <a:rPr lang="ru-RU" dirty="0" smtClean="0"/>
              <a:t>организационно-техническая </a:t>
            </a:r>
            <a:r>
              <a:rPr lang="ru-RU" dirty="0"/>
              <a:t>система, </a:t>
            </a:r>
            <a:r>
              <a:rPr lang="ru-RU" dirty="0" smtClean="0"/>
              <a:t>назначением которой является поддержание </a:t>
            </a:r>
            <a:r>
              <a:rPr lang="ru-RU" dirty="0"/>
              <a:t>изделия </a:t>
            </a:r>
            <a:r>
              <a:rPr lang="ru-RU" dirty="0" smtClean="0"/>
              <a:t>в</a:t>
            </a:r>
            <a:r>
              <a:rPr lang="ru-RU" dirty="0"/>
              <a:t> </a:t>
            </a:r>
            <a:r>
              <a:rPr lang="ru-RU" u="sng" dirty="0" smtClean="0"/>
              <a:t>заданной </a:t>
            </a:r>
            <a:r>
              <a:rPr lang="ru-RU" u="sng" dirty="0"/>
              <a:t>степени </a:t>
            </a:r>
            <a:r>
              <a:rPr lang="ru-RU" u="sng" dirty="0" smtClean="0"/>
              <a:t>готовности при обоснованных затратах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474864" y="2600908"/>
            <a:ext cx="1025128" cy="79208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87BB82F-61F3-428F-8FE8-ACD869D8F9E6}" type="slidenum">
              <a:rPr lang="ru-RU" smtClean="0"/>
              <a:t>5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48650" y="548680"/>
            <a:ext cx="8215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Что такое ИЛП и зачем этим нужно заниматься</a:t>
            </a:r>
            <a:r>
              <a:rPr lang="en-US" sz="2400" b="1" dirty="0" smtClean="0"/>
              <a:t>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690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8649" y="2119789"/>
            <a:ext cx="252028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ИЛП</a:t>
            </a:r>
            <a:r>
              <a:rPr lang="ru-RU" dirty="0" smtClean="0"/>
              <a:t> – технология выработки и обоснования решений по системе технической эксплуатации изделия.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12110" y="3212976"/>
            <a:ext cx="4136354" cy="1477328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ru-RU" dirty="0"/>
              <a:t>Техническая эксплуатация </a:t>
            </a:r>
            <a:r>
              <a:rPr lang="ru-RU" b="0" dirty="0"/>
              <a:t>–  это часть эксплуатации, включающая транспортирование хранение, техническое обслуживание и ремонт изделия.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12110" y="1412776"/>
            <a:ext cx="413635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Система технической </a:t>
            </a:r>
            <a:r>
              <a:rPr lang="ru-RU" b="1" dirty="0" smtClean="0"/>
              <a:t>эксплуатации (СТЭ) </a:t>
            </a:r>
            <a:r>
              <a:rPr lang="ru-RU" dirty="0"/>
              <a:t>– это </a:t>
            </a:r>
            <a:r>
              <a:rPr lang="ru-RU" dirty="0" smtClean="0"/>
              <a:t>организационно-техническая </a:t>
            </a:r>
            <a:r>
              <a:rPr lang="ru-RU" dirty="0"/>
              <a:t>система, </a:t>
            </a:r>
            <a:r>
              <a:rPr lang="ru-RU" dirty="0" smtClean="0"/>
              <a:t>назначением которой является поддержание </a:t>
            </a:r>
            <a:r>
              <a:rPr lang="ru-RU" dirty="0"/>
              <a:t>изделия </a:t>
            </a:r>
            <a:r>
              <a:rPr lang="ru-RU" u="sng" dirty="0"/>
              <a:t>в</a:t>
            </a:r>
            <a:r>
              <a:rPr lang="ru-RU" dirty="0"/>
              <a:t> </a:t>
            </a:r>
            <a:r>
              <a:rPr lang="ru-RU" u="sng" dirty="0"/>
              <a:t>заданной степени </a:t>
            </a:r>
            <a:r>
              <a:rPr lang="ru-RU" u="sng" dirty="0" smtClean="0"/>
              <a:t>готовности при обоснованных затратах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474864" y="2600908"/>
            <a:ext cx="1025128" cy="79208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612110" y="4743931"/>
            <a:ext cx="4136354" cy="1754326"/>
            <a:chOff x="4612110" y="4743931"/>
            <a:chExt cx="4136354" cy="1754326"/>
          </a:xfrm>
        </p:grpSpPr>
        <p:sp>
          <p:nvSpPr>
            <p:cNvPr id="10" name="TextBox 9"/>
            <p:cNvSpPr txBox="1"/>
            <p:nvPr/>
          </p:nvSpPr>
          <p:spPr>
            <a:xfrm>
              <a:off x="4612110" y="4743931"/>
              <a:ext cx="4136354" cy="17543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Модель системы технической эксплуатации</a:t>
              </a:r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6228184" y="5230347"/>
              <a:ext cx="1189831" cy="1035598"/>
              <a:chOff x="648549" y="1168251"/>
              <a:chExt cx="8017115" cy="5357093"/>
            </a:xfrm>
          </p:grpSpPr>
          <p:pic>
            <p:nvPicPr>
              <p:cNvPr id="13" name="Picture 2" descr="C:\Program Files\Microsoft Office\MEDIA\CAGCAT10\j023307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7567" y="3174193"/>
                <a:ext cx="1155508" cy="579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4297" y="1314146"/>
                <a:ext cx="972999" cy="843772"/>
              </a:xfrm>
              <a:prstGeom prst="rect">
                <a:avLst/>
              </a:prstGeom>
            </p:spPr>
          </p:pic>
          <p:pic>
            <p:nvPicPr>
              <p:cNvPr id="15" name="Picture 2" descr="C:\Program Files\Microsoft Office\MEDIA\CAGCAT10\j023307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384" y="1340768"/>
                <a:ext cx="423664" cy="2123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C:\Program Files\Microsoft Office\MEDIA\CAGCAT10\j023307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982" y="1599354"/>
                <a:ext cx="423664" cy="2123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C:\Program Files\Microsoft Office\MEDIA\CAGCAT10\j023307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384" y="1826085"/>
                <a:ext cx="423664" cy="2123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7350" y="1316764"/>
                <a:ext cx="1250096" cy="796500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2602" y="2924944"/>
                <a:ext cx="894868" cy="935099"/>
              </a:xfrm>
              <a:prstGeom prst="rect">
                <a:avLst/>
              </a:prstGeom>
            </p:spPr>
          </p:pic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3694" y="1367036"/>
                <a:ext cx="546607" cy="546607"/>
              </a:xfrm>
              <a:prstGeom prst="rect">
                <a:avLst/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1217" y="1370225"/>
                <a:ext cx="546607" cy="546607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6107" y="1367036"/>
                <a:ext cx="546607" cy="546607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31" b="13370"/>
              <a:stretch/>
            </p:blipFill>
            <p:spPr>
              <a:xfrm>
                <a:off x="3692036" y="5121140"/>
                <a:ext cx="549013" cy="525758"/>
              </a:xfrm>
              <a:prstGeom prst="rect">
                <a:avLst/>
              </a:prstGeom>
            </p:spPr>
          </p:pic>
          <p:sp>
            <p:nvSpPr>
              <p:cNvPr id="24" name="Прямоугольник 23"/>
              <p:cNvSpPr/>
              <p:nvPr/>
            </p:nvSpPr>
            <p:spPr>
              <a:xfrm>
                <a:off x="648549" y="1168252"/>
                <a:ext cx="2398864" cy="1416398"/>
              </a:xfrm>
              <a:prstGeom prst="rect">
                <a:avLst/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1155564" y="2876375"/>
                <a:ext cx="1865800" cy="1397683"/>
              </a:xfrm>
              <a:prstGeom prst="rect">
                <a:avLst/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3550187" y="1168251"/>
                <a:ext cx="2398864" cy="1416399"/>
              </a:xfrm>
              <a:prstGeom prst="rect">
                <a:avLst/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3553413" y="2852937"/>
                <a:ext cx="2398864" cy="1421122"/>
              </a:xfrm>
              <a:prstGeom prst="rect">
                <a:avLst/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Стрелка вправо 27"/>
              <p:cNvSpPr/>
              <p:nvPr/>
            </p:nvSpPr>
            <p:spPr>
              <a:xfrm>
                <a:off x="2647190" y="1830555"/>
                <a:ext cx="1008112" cy="253287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9" name="Стрелка вправо 28"/>
              <p:cNvSpPr/>
              <p:nvPr/>
            </p:nvSpPr>
            <p:spPr>
              <a:xfrm rot="19697110">
                <a:off x="2433077" y="2802474"/>
                <a:ext cx="1481015" cy="23525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Стрелка вправо 29"/>
              <p:cNvSpPr/>
              <p:nvPr/>
            </p:nvSpPr>
            <p:spPr>
              <a:xfrm rot="5400000">
                <a:off x="6753037" y="3158737"/>
                <a:ext cx="1464673" cy="501417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266800" y="1172107"/>
                <a:ext cx="2398864" cy="1412543"/>
              </a:xfrm>
              <a:prstGeom prst="rect">
                <a:avLst/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2" name="Стрелка вправо 31"/>
              <p:cNvSpPr/>
              <p:nvPr/>
            </p:nvSpPr>
            <p:spPr>
              <a:xfrm>
                <a:off x="5574778" y="1750926"/>
                <a:ext cx="930335" cy="253287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3" name="Стрелка вправо 32"/>
              <p:cNvSpPr/>
              <p:nvPr/>
            </p:nvSpPr>
            <p:spPr>
              <a:xfrm rot="19697110">
                <a:off x="5225835" y="2724258"/>
                <a:ext cx="1481015" cy="23525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4" name="Стрелка вправо 33"/>
              <p:cNvSpPr/>
              <p:nvPr/>
            </p:nvSpPr>
            <p:spPr>
              <a:xfrm>
                <a:off x="2664355" y="3500132"/>
                <a:ext cx="1008112" cy="253287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391606" y="4149080"/>
                <a:ext cx="2274058" cy="1944216"/>
              </a:xfrm>
              <a:prstGeom prst="rect">
                <a:avLst/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1429" y="4541520"/>
                <a:ext cx="579620" cy="579620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2570" y="5070834"/>
                <a:ext cx="766430" cy="576064"/>
              </a:xfrm>
              <a:prstGeom prst="rect">
                <a:avLst/>
              </a:prstGeom>
            </p:spPr>
          </p:pic>
          <p:sp>
            <p:nvSpPr>
              <p:cNvPr id="38" name="Прямоугольник 37"/>
              <p:cNvSpPr/>
              <p:nvPr/>
            </p:nvSpPr>
            <p:spPr>
              <a:xfrm>
                <a:off x="3550186" y="4517429"/>
                <a:ext cx="2416155" cy="1129469"/>
              </a:xfrm>
              <a:prstGeom prst="rect">
                <a:avLst/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8599" y="4274059"/>
                <a:ext cx="570711" cy="570711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8307" y="4274059"/>
                <a:ext cx="570711" cy="570711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9058" y="4899120"/>
                <a:ext cx="608754" cy="608754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2615" y="4886915"/>
                <a:ext cx="608754" cy="608754"/>
              </a:xfrm>
              <a:prstGeom prst="rect">
                <a:avLst/>
              </a:prstGeom>
            </p:spPr>
          </p:pic>
          <p:pic>
            <p:nvPicPr>
              <p:cNvPr id="43" name="Рисунок 4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1766" y="4873392"/>
                <a:ext cx="608754" cy="608754"/>
              </a:xfrm>
              <a:prstGeom prst="rect">
                <a:avLst/>
              </a:prstGeom>
            </p:spPr>
          </p:pic>
          <p:sp>
            <p:nvSpPr>
              <p:cNvPr id="44" name="Стрелка вправо 43"/>
              <p:cNvSpPr/>
              <p:nvPr/>
            </p:nvSpPr>
            <p:spPr>
              <a:xfrm rot="10800000">
                <a:off x="5821894" y="5000758"/>
                <a:ext cx="569712" cy="306666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3543403" y="5872547"/>
                <a:ext cx="2416155" cy="652797"/>
              </a:xfrm>
              <a:prstGeom prst="rect">
                <a:avLst/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5630" y="5929877"/>
                <a:ext cx="514246" cy="514246"/>
              </a:xfrm>
              <a:prstGeom prst="rect">
                <a:avLst/>
              </a:prstGeom>
            </p:spPr>
          </p:pic>
          <p:sp>
            <p:nvSpPr>
              <p:cNvPr id="47" name="Стрелка вправо 46"/>
              <p:cNvSpPr/>
              <p:nvPr/>
            </p:nvSpPr>
            <p:spPr>
              <a:xfrm rot="10800000">
                <a:off x="5867932" y="5816271"/>
                <a:ext cx="569712" cy="306666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8" name="Стрелка вправо 47"/>
              <p:cNvSpPr/>
              <p:nvPr/>
            </p:nvSpPr>
            <p:spPr>
              <a:xfrm rot="5400000">
                <a:off x="4660109" y="5607920"/>
                <a:ext cx="337247" cy="306666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9" name="Стрелка вправо 48"/>
              <p:cNvSpPr/>
              <p:nvPr/>
            </p:nvSpPr>
            <p:spPr>
              <a:xfrm rot="12670547">
                <a:off x="2745948" y="5742608"/>
                <a:ext cx="550833" cy="306666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0" name="Стрелка вправо 49"/>
              <p:cNvSpPr/>
              <p:nvPr/>
            </p:nvSpPr>
            <p:spPr>
              <a:xfrm rot="5400000">
                <a:off x="-132406" y="3385346"/>
                <a:ext cx="1996116" cy="25070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1303" y="4899120"/>
                <a:ext cx="668035" cy="668035"/>
              </a:xfrm>
              <a:prstGeom prst="rect">
                <a:avLst/>
              </a:prstGeom>
            </p:spPr>
          </p:pic>
        </p:grp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87BB82F-61F3-428F-8FE8-ACD869D8F9E6}" type="slidenum">
              <a:rPr lang="ru-RU" smtClean="0"/>
              <a:t>6</a:t>
            </a:fld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748650" y="548680"/>
            <a:ext cx="8215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Что такое ИЛП и зачем этим нужно заниматься</a:t>
            </a:r>
            <a:r>
              <a:rPr lang="en-US" sz="2400" b="1" dirty="0" smtClean="0"/>
              <a:t>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5443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539552" y="1062829"/>
            <a:ext cx="8424936" cy="5616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8" name="Группа 57"/>
          <p:cNvGrpSpPr/>
          <p:nvPr/>
        </p:nvGrpSpPr>
        <p:grpSpPr>
          <a:xfrm>
            <a:off x="618560" y="620591"/>
            <a:ext cx="8054104" cy="5915851"/>
            <a:chOff x="618560" y="620591"/>
            <a:chExt cx="8054104" cy="5915851"/>
          </a:xfrm>
        </p:grpSpPr>
        <p:pic>
          <p:nvPicPr>
            <p:cNvPr id="59" name="Picture 2" descr="C:\Program Files\Microsoft Office\MEDIA\CAGCAT10\j0233070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567" y="3185291"/>
              <a:ext cx="1155508" cy="579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1162564" y="3836896"/>
              <a:ext cx="16642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ФИНАЛЬНОЕ ИЗДЕЛИЕ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297" y="1325244"/>
              <a:ext cx="972999" cy="843772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637966" y="2215962"/>
              <a:ext cx="21242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СЦЕНАРИЙ ИСПОЛЬЗОВАНИЯ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63" name="Picture 2" descr="C:\Program Files\Microsoft Office\MEDIA\CAGCAT10\j0233070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384" y="1351866"/>
              <a:ext cx="423664" cy="21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C:\Program Files\Microsoft Office\MEDIA\CAGCAT10\j0233070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82" y="1610452"/>
              <a:ext cx="423664" cy="21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C:\Program Files\Microsoft Office\MEDIA\CAGCAT10\j0233070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384" y="1837183"/>
              <a:ext cx="423664" cy="21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350" y="1327862"/>
              <a:ext cx="1250096" cy="79650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3841164" y="2196217"/>
              <a:ext cx="16369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ФУНКЦИОНИРОВАНИЕ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602" y="2936042"/>
              <a:ext cx="894868" cy="935099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3941916" y="3800138"/>
              <a:ext cx="1502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КОНСТРУКЦИЯ</a:t>
              </a:r>
            </a:p>
            <a:p>
              <a:r>
                <a:rPr lang="ru-RU" sz="1200" b="1" dirty="0" smtClean="0">
                  <a:latin typeface="Arial Narrow" panose="020B0606020202030204" pitchFamily="34" charset="0"/>
                </a:rPr>
                <a:t>СОСТАВНЫЕ ЧАСТИ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694" y="1378134"/>
              <a:ext cx="546607" cy="546607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6670918" y="1927930"/>
              <a:ext cx="1776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ОТКАЗЫ, </a:t>
              </a:r>
              <a:r>
                <a:rPr lang="ru-RU" sz="1200" b="1" dirty="0">
                  <a:latin typeface="Arial Narrow" panose="020B0606020202030204" pitchFamily="34" charset="0"/>
                </a:rPr>
                <a:t>ПРИЧИНЫ</a:t>
              </a:r>
            </a:p>
            <a:p>
              <a:r>
                <a:rPr lang="ru-RU" sz="1200" b="1" dirty="0" smtClean="0">
                  <a:latin typeface="Arial Narrow" panose="020B0606020202030204" pitchFamily="34" charset="0"/>
                </a:rPr>
                <a:t>ПОСЛЕДСТВИЯ 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217" y="1381323"/>
              <a:ext cx="546607" cy="546607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3107" y="1378134"/>
              <a:ext cx="546607" cy="546607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1" b="13370"/>
            <a:stretch/>
          </p:blipFill>
          <p:spPr>
            <a:xfrm>
              <a:off x="3699036" y="5132238"/>
              <a:ext cx="549013" cy="525758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6467070" y="5528330"/>
              <a:ext cx="2137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РАБОТЫ ТЕХНИЧЕСКОГО ОБСЛУЖИВАНИЯ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655549" y="1179350"/>
              <a:ext cx="2398864" cy="1416398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1162564" y="2887473"/>
              <a:ext cx="1865800" cy="1397683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557187" y="1179349"/>
              <a:ext cx="2398864" cy="1416399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3560413" y="2864035"/>
              <a:ext cx="2398864" cy="1421122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Стрелка вправо 79"/>
            <p:cNvSpPr/>
            <p:nvPr/>
          </p:nvSpPr>
          <p:spPr>
            <a:xfrm>
              <a:off x="2654190" y="1841653"/>
              <a:ext cx="1008112" cy="25328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1" name="Стрелка вправо 80"/>
            <p:cNvSpPr/>
            <p:nvPr/>
          </p:nvSpPr>
          <p:spPr>
            <a:xfrm rot="19697110">
              <a:off x="2440077" y="2813572"/>
              <a:ext cx="1481015" cy="23525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Стрелка вправо 81"/>
            <p:cNvSpPr/>
            <p:nvPr/>
          </p:nvSpPr>
          <p:spPr>
            <a:xfrm rot="5400000">
              <a:off x="6760037" y="3169835"/>
              <a:ext cx="1464673" cy="50141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273800" y="1183205"/>
              <a:ext cx="2398864" cy="1412543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Стрелка вправо 83"/>
            <p:cNvSpPr/>
            <p:nvPr/>
          </p:nvSpPr>
          <p:spPr>
            <a:xfrm>
              <a:off x="5581778" y="1762024"/>
              <a:ext cx="930335" cy="25328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Стрелка вправо 84"/>
            <p:cNvSpPr/>
            <p:nvPr/>
          </p:nvSpPr>
          <p:spPr>
            <a:xfrm rot="19697110">
              <a:off x="5232835" y="2735356"/>
              <a:ext cx="1481015" cy="23525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Стрелка вправо 85"/>
            <p:cNvSpPr/>
            <p:nvPr/>
          </p:nvSpPr>
          <p:spPr>
            <a:xfrm>
              <a:off x="2671355" y="3511230"/>
              <a:ext cx="1008112" cy="25328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6398606" y="4160178"/>
              <a:ext cx="2274058" cy="1944216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429" y="4552618"/>
              <a:ext cx="579620" cy="579620"/>
            </a:xfrm>
            <a:prstGeom prst="rect">
              <a:avLst/>
            </a:prstGeom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570" y="5081932"/>
              <a:ext cx="766430" cy="576064"/>
            </a:xfrm>
            <a:prstGeom prst="rect">
              <a:avLst/>
            </a:prstGeom>
          </p:spPr>
        </p:pic>
        <p:sp>
          <p:nvSpPr>
            <p:cNvPr id="90" name="Прямоугольник 89"/>
            <p:cNvSpPr/>
            <p:nvPr/>
          </p:nvSpPr>
          <p:spPr>
            <a:xfrm>
              <a:off x="3557186" y="4528527"/>
              <a:ext cx="2416155" cy="1129469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400360" y="4655185"/>
              <a:ext cx="1555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МАТЕРИАЛЬНЫЕ</a:t>
              </a:r>
            </a:p>
            <a:p>
              <a:r>
                <a:rPr lang="ru-RU" sz="1200" b="1" dirty="0" smtClean="0">
                  <a:latin typeface="Arial Narrow" panose="020B0606020202030204" pitchFamily="34" charset="0"/>
                </a:rPr>
                <a:t>И  ТРУДОВЫЕ</a:t>
              </a:r>
            </a:p>
            <a:p>
              <a:r>
                <a:rPr lang="ru-RU" sz="1200" b="1" dirty="0" smtClean="0">
                  <a:latin typeface="Arial Narrow" panose="020B0606020202030204" pitchFamily="34" charset="0"/>
                </a:rPr>
                <a:t>РЕСУРСЫ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599" y="4285157"/>
              <a:ext cx="570711" cy="570711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307" y="4285157"/>
              <a:ext cx="570711" cy="570711"/>
            </a:xfrm>
            <a:prstGeom prst="rect">
              <a:avLst/>
            </a:prstGeom>
          </p:spPr>
        </p:pic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058" y="4910218"/>
              <a:ext cx="608754" cy="608754"/>
            </a:xfrm>
            <a:prstGeom prst="rect">
              <a:avLst/>
            </a:prstGeom>
          </p:spPr>
        </p:pic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615" y="4898013"/>
              <a:ext cx="608754" cy="608754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766" y="4884490"/>
              <a:ext cx="608754" cy="608754"/>
            </a:xfrm>
            <a:prstGeom prst="rect">
              <a:avLst/>
            </a:prstGeom>
          </p:spPr>
        </p:pic>
        <p:sp>
          <p:nvSpPr>
            <p:cNvPr id="97" name="Стрелка вправо 96"/>
            <p:cNvSpPr/>
            <p:nvPr/>
          </p:nvSpPr>
          <p:spPr>
            <a:xfrm rot="10800000">
              <a:off x="5828894" y="5011856"/>
              <a:ext cx="569712" cy="3066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550403" y="5883645"/>
              <a:ext cx="2416155" cy="652797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752583" y="5960560"/>
              <a:ext cx="940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ЗАТРАТЫ</a:t>
              </a:r>
            </a:p>
            <a:p>
              <a:r>
                <a:rPr lang="ru-RU" sz="1200" b="1" dirty="0" smtClean="0">
                  <a:latin typeface="Arial Narrow" panose="020B0606020202030204" pitchFamily="34" charset="0"/>
                </a:rPr>
                <a:t>ПРОСТОИ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630" y="5940975"/>
              <a:ext cx="514246" cy="514246"/>
            </a:xfrm>
            <a:prstGeom prst="rect">
              <a:avLst/>
            </a:prstGeom>
          </p:spPr>
        </p:pic>
        <p:sp>
          <p:nvSpPr>
            <p:cNvPr id="101" name="Стрелка вправо 100"/>
            <p:cNvSpPr/>
            <p:nvPr/>
          </p:nvSpPr>
          <p:spPr>
            <a:xfrm rot="10800000">
              <a:off x="5874932" y="5827369"/>
              <a:ext cx="569712" cy="3066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Стрелка вправо 101"/>
            <p:cNvSpPr/>
            <p:nvPr/>
          </p:nvSpPr>
          <p:spPr>
            <a:xfrm rot="5400000">
              <a:off x="4667109" y="5619018"/>
              <a:ext cx="337247" cy="3066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618560" y="4519852"/>
              <a:ext cx="2539685" cy="201658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22236" y="5745116"/>
              <a:ext cx="15648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ЭКСПЛУАТАЦИОННО-</a:t>
              </a:r>
            </a:p>
            <a:p>
              <a:r>
                <a:rPr lang="ru-RU" sz="1200" b="1" dirty="0" smtClean="0">
                  <a:latin typeface="Arial Narrow" panose="020B0606020202030204" pitchFamily="34" charset="0"/>
                </a:rPr>
                <a:t>ТЕХНИЧЕСКИЕ </a:t>
              </a:r>
            </a:p>
            <a:p>
              <a:r>
                <a:rPr lang="ru-RU" sz="1200" b="1" dirty="0" smtClean="0">
                  <a:latin typeface="Arial Narrow" panose="020B0606020202030204" pitchFamily="34" charset="0"/>
                </a:rPr>
                <a:t>ХАРАКТЕРИСТИКИ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391298" y="4664234"/>
              <a:ext cx="16631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b="1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Эксплуатационная технологичность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b="1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Ремонтопригодность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b="1" dirty="0" err="1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Контролепригодость</a:t>
              </a:r>
              <a:endPara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b="1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Готовность</a:t>
              </a:r>
            </a:p>
            <a:p>
              <a:endParaRPr lang="ru-RU" sz="1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6" name="Стрелка вправо 105"/>
            <p:cNvSpPr/>
            <p:nvPr/>
          </p:nvSpPr>
          <p:spPr>
            <a:xfrm rot="10800000">
              <a:off x="3035534" y="6044765"/>
              <a:ext cx="569712" cy="3066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Стрелка вправо 106"/>
            <p:cNvSpPr/>
            <p:nvPr/>
          </p:nvSpPr>
          <p:spPr>
            <a:xfrm rot="5400000">
              <a:off x="-125406" y="3396444"/>
              <a:ext cx="1996116" cy="25070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586" y="4664234"/>
              <a:ext cx="668035" cy="668035"/>
            </a:xfrm>
            <a:prstGeom prst="rect">
              <a:avLst/>
            </a:prstGeom>
          </p:spPr>
        </p:pic>
        <p:sp>
          <p:nvSpPr>
            <p:cNvPr id="109" name="Прямоугольник 108"/>
            <p:cNvSpPr/>
            <p:nvPr/>
          </p:nvSpPr>
          <p:spPr>
            <a:xfrm>
              <a:off x="2365452" y="620591"/>
              <a:ext cx="61274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Модель СТЭ </a:t>
              </a:r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изделия создаваемая 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в ходе </a:t>
              </a:r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ИЛП</a:t>
              </a:r>
              <a:endParaRPr lang="ru-RU" sz="2000" dirty="0"/>
            </a:p>
          </p:txBody>
        </p:sp>
      </p:grpSp>
      <p:sp>
        <p:nvSpPr>
          <p:cNvPr id="110" name="Номер слайда 10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87BB82F-61F3-428F-8FE8-ACD869D8F9E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39552" y="1062829"/>
            <a:ext cx="8424936" cy="5616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5" name="Группа 64"/>
          <p:cNvGrpSpPr/>
          <p:nvPr/>
        </p:nvGrpSpPr>
        <p:grpSpPr>
          <a:xfrm>
            <a:off x="618560" y="620591"/>
            <a:ext cx="8054104" cy="5915851"/>
            <a:chOff x="618560" y="620591"/>
            <a:chExt cx="8054104" cy="5915851"/>
          </a:xfrm>
        </p:grpSpPr>
        <p:pic>
          <p:nvPicPr>
            <p:cNvPr id="68" name="Picture 2" descr="C:\Program Files\Microsoft Office\MEDIA\CAGCAT10\j0233070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567" y="3185291"/>
              <a:ext cx="1155508" cy="579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1162564" y="3836896"/>
              <a:ext cx="16642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ФИНАЛЬНОЕ ИЗДЕЛИЕ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297" y="1325244"/>
              <a:ext cx="972999" cy="843772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637966" y="2215962"/>
              <a:ext cx="21242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СЦЕНАРИЙ ИСПОЛЬЗОВАНИЯ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72" name="Picture 2" descr="C:\Program Files\Microsoft Office\MEDIA\CAGCAT10\j0233070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384" y="1351866"/>
              <a:ext cx="423664" cy="21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C:\Program Files\Microsoft Office\MEDIA\CAGCAT10\j0233070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82" y="1610452"/>
              <a:ext cx="423664" cy="21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C:\Program Files\Microsoft Office\MEDIA\CAGCAT10\j0233070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384" y="1837183"/>
              <a:ext cx="423664" cy="21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350" y="1327862"/>
              <a:ext cx="1250096" cy="796500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3841164" y="2196217"/>
              <a:ext cx="16369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ФУНКЦИОНИРОВАНИЕ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602" y="2936042"/>
              <a:ext cx="894868" cy="935099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3941916" y="3800138"/>
              <a:ext cx="1502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КОНСТРУКЦИЯ</a:t>
              </a:r>
            </a:p>
            <a:p>
              <a:r>
                <a:rPr lang="ru-RU" sz="1200" b="1" dirty="0" smtClean="0">
                  <a:latin typeface="Arial Narrow" panose="020B0606020202030204" pitchFamily="34" charset="0"/>
                </a:rPr>
                <a:t>СОСТАВНЫЕ ЧАСТИ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694" y="1378134"/>
              <a:ext cx="546607" cy="546607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6670918" y="1927930"/>
              <a:ext cx="1776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ОТКАЗЫ, </a:t>
              </a:r>
              <a:r>
                <a:rPr lang="ru-RU" sz="1200" b="1" dirty="0">
                  <a:latin typeface="Arial Narrow" panose="020B0606020202030204" pitchFamily="34" charset="0"/>
                </a:rPr>
                <a:t>ПРИЧИНЫ</a:t>
              </a:r>
            </a:p>
            <a:p>
              <a:r>
                <a:rPr lang="ru-RU" sz="1200" b="1" dirty="0" smtClean="0">
                  <a:latin typeface="Arial Narrow" panose="020B0606020202030204" pitchFamily="34" charset="0"/>
                </a:rPr>
                <a:t>ПОСЛЕДСТВИЯ </a:t>
              </a:r>
            </a:p>
          </p:txBody>
        </p:sp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217" y="1381323"/>
              <a:ext cx="546607" cy="546607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3107" y="1378134"/>
              <a:ext cx="546607" cy="546607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1" b="13370"/>
            <a:stretch/>
          </p:blipFill>
          <p:spPr>
            <a:xfrm>
              <a:off x="3699036" y="5132238"/>
              <a:ext cx="549013" cy="525758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6467070" y="5528330"/>
              <a:ext cx="2137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РАБОТЫ ТЕХНИЧЕСКОГО ОБСЛУЖИВАНИЯ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655549" y="1179350"/>
              <a:ext cx="2398864" cy="1416398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1162564" y="2887473"/>
              <a:ext cx="1865800" cy="1397683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557187" y="1179349"/>
              <a:ext cx="2398864" cy="1416399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560413" y="2864035"/>
              <a:ext cx="2398864" cy="1421122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Стрелка вправо 88"/>
            <p:cNvSpPr/>
            <p:nvPr/>
          </p:nvSpPr>
          <p:spPr>
            <a:xfrm>
              <a:off x="2654190" y="1841653"/>
              <a:ext cx="1008112" cy="25328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Стрелка вправо 89"/>
            <p:cNvSpPr/>
            <p:nvPr/>
          </p:nvSpPr>
          <p:spPr>
            <a:xfrm rot="19697110">
              <a:off x="2440077" y="2813572"/>
              <a:ext cx="1481015" cy="23525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Стрелка вправо 90"/>
            <p:cNvSpPr/>
            <p:nvPr/>
          </p:nvSpPr>
          <p:spPr>
            <a:xfrm rot="5400000">
              <a:off x="6760037" y="3169835"/>
              <a:ext cx="1464673" cy="50141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6273800" y="1183205"/>
              <a:ext cx="2398864" cy="1412543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581778" y="1762024"/>
              <a:ext cx="930335" cy="25328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Стрелка вправо 93"/>
            <p:cNvSpPr/>
            <p:nvPr/>
          </p:nvSpPr>
          <p:spPr>
            <a:xfrm rot="19697110">
              <a:off x="5232835" y="2735356"/>
              <a:ext cx="1481015" cy="23525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Стрелка вправо 94"/>
            <p:cNvSpPr/>
            <p:nvPr/>
          </p:nvSpPr>
          <p:spPr>
            <a:xfrm>
              <a:off x="2671355" y="3511230"/>
              <a:ext cx="1008112" cy="25328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6398606" y="4160178"/>
              <a:ext cx="2274058" cy="1944216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429" y="4552618"/>
              <a:ext cx="579620" cy="579620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570" y="5081932"/>
              <a:ext cx="766430" cy="576064"/>
            </a:xfrm>
            <a:prstGeom prst="rect">
              <a:avLst/>
            </a:prstGeom>
          </p:spPr>
        </p:pic>
        <p:sp>
          <p:nvSpPr>
            <p:cNvPr id="99" name="Прямоугольник 98"/>
            <p:cNvSpPr/>
            <p:nvPr/>
          </p:nvSpPr>
          <p:spPr>
            <a:xfrm>
              <a:off x="3557186" y="4528527"/>
              <a:ext cx="2416155" cy="1129469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400360" y="4655185"/>
              <a:ext cx="1555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МАТЕРИАЛЬНЫЕ</a:t>
              </a:r>
            </a:p>
            <a:p>
              <a:r>
                <a:rPr lang="ru-RU" sz="1200" b="1" dirty="0" smtClean="0">
                  <a:latin typeface="Arial Narrow" panose="020B0606020202030204" pitchFamily="34" charset="0"/>
                </a:rPr>
                <a:t>И  ТРУДОВЫЕ</a:t>
              </a:r>
            </a:p>
            <a:p>
              <a:r>
                <a:rPr lang="ru-RU" sz="1200" b="1" dirty="0" smtClean="0">
                  <a:latin typeface="Arial Narrow" panose="020B0606020202030204" pitchFamily="34" charset="0"/>
                </a:rPr>
                <a:t>РЕСУРСЫ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599" y="4285157"/>
              <a:ext cx="570711" cy="570711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307" y="4285157"/>
              <a:ext cx="570711" cy="570711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058" y="4910218"/>
              <a:ext cx="608754" cy="608754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615" y="4898013"/>
              <a:ext cx="608754" cy="608754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766" y="4884490"/>
              <a:ext cx="608754" cy="608754"/>
            </a:xfrm>
            <a:prstGeom prst="rect">
              <a:avLst/>
            </a:prstGeom>
          </p:spPr>
        </p:pic>
        <p:sp>
          <p:nvSpPr>
            <p:cNvPr id="106" name="Стрелка вправо 105"/>
            <p:cNvSpPr/>
            <p:nvPr/>
          </p:nvSpPr>
          <p:spPr>
            <a:xfrm rot="10800000">
              <a:off x="5828894" y="5011856"/>
              <a:ext cx="569712" cy="3066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3550403" y="5883645"/>
              <a:ext cx="2416155" cy="652797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752583" y="5960560"/>
              <a:ext cx="940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ЗАТРАТЫ</a:t>
              </a:r>
            </a:p>
            <a:p>
              <a:r>
                <a:rPr lang="ru-RU" sz="1200" b="1" dirty="0" smtClean="0">
                  <a:latin typeface="Arial Narrow" panose="020B0606020202030204" pitchFamily="34" charset="0"/>
                </a:rPr>
                <a:t>ПРОСТОИ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630" y="5940975"/>
              <a:ext cx="514246" cy="514246"/>
            </a:xfrm>
            <a:prstGeom prst="rect">
              <a:avLst/>
            </a:prstGeom>
          </p:spPr>
        </p:pic>
        <p:sp>
          <p:nvSpPr>
            <p:cNvPr id="110" name="Стрелка вправо 109"/>
            <p:cNvSpPr/>
            <p:nvPr/>
          </p:nvSpPr>
          <p:spPr>
            <a:xfrm rot="10800000">
              <a:off x="5874932" y="5827369"/>
              <a:ext cx="569712" cy="3066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Стрелка вправо 110"/>
            <p:cNvSpPr/>
            <p:nvPr/>
          </p:nvSpPr>
          <p:spPr>
            <a:xfrm rot="5400000">
              <a:off x="4667109" y="5619018"/>
              <a:ext cx="337247" cy="3066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618560" y="4519852"/>
              <a:ext cx="2539685" cy="201658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22236" y="5745116"/>
              <a:ext cx="15648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Arial Narrow" panose="020B0606020202030204" pitchFamily="34" charset="0"/>
                </a:rPr>
                <a:t>ЭКСПЛУАТАЦИОННО-</a:t>
              </a:r>
            </a:p>
            <a:p>
              <a:r>
                <a:rPr lang="ru-RU" sz="1200" b="1" dirty="0" smtClean="0">
                  <a:latin typeface="Arial Narrow" panose="020B0606020202030204" pitchFamily="34" charset="0"/>
                </a:rPr>
                <a:t>ТЕХНИЧЕСКИЕ </a:t>
              </a:r>
            </a:p>
            <a:p>
              <a:r>
                <a:rPr lang="ru-RU" sz="1200" b="1" dirty="0" smtClean="0">
                  <a:latin typeface="Arial Narrow" panose="020B0606020202030204" pitchFamily="34" charset="0"/>
                </a:rPr>
                <a:t>ХАРАКТЕРИСТИКИ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391298" y="4664234"/>
              <a:ext cx="16631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b="1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Эксплуатационная технологичность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b="1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Ремонтопригодность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b="1" dirty="0" err="1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Контролепригодость</a:t>
              </a:r>
              <a:endPara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b="1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Готовность</a:t>
              </a:r>
            </a:p>
            <a:p>
              <a:endParaRPr lang="ru-RU" sz="1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5" name="Стрелка вправо 114"/>
            <p:cNvSpPr/>
            <p:nvPr/>
          </p:nvSpPr>
          <p:spPr>
            <a:xfrm rot="10800000">
              <a:off x="3035534" y="6044765"/>
              <a:ext cx="569712" cy="3066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трелка вправо 115"/>
            <p:cNvSpPr/>
            <p:nvPr/>
          </p:nvSpPr>
          <p:spPr>
            <a:xfrm rot="5400000">
              <a:off x="-125406" y="3396444"/>
              <a:ext cx="1996116" cy="25070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7" name="Рисунок 1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586" y="4664234"/>
              <a:ext cx="668035" cy="668035"/>
            </a:xfrm>
            <a:prstGeom prst="rect">
              <a:avLst/>
            </a:prstGeom>
          </p:spPr>
        </p:pic>
        <p:sp>
          <p:nvSpPr>
            <p:cNvPr id="118" name="Прямоугольник 117"/>
            <p:cNvSpPr/>
            <p:nvPr/>
          </p:nvSpPr>
          <p:spPr>
            <a:xfrm>
              <a:off x="2365452" y="620591"/>
              <a:ext cx="61274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Модель СТЭ </a:t>
              </a:r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изделия создаваемая 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в ходе </a:t>
              </a:r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ИЛП</a:t>
              </a:r>
              <a:endParaRPr lang="ru-RU" sz="2000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700115" y="1458052"/>
            <a:ext cx="5975191" cy="3643551"/>
            <a:chOff x="1700115" y="1458052"/>
            <a:chExt cx="5975191" cy="3643551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700115" y="1458052"/>
              <a:ext cx="5975191" cy="364355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Система технической эксплуатации определяет фактическую готовность изделия: даже при невысокой надежности изделия и его составных частей можно за счет высокой эксплуатационной технологичности и соответствующей организации МТО получить высокую готовность (снизить время пребывания изделия в неработоспособном состоянии).</a:t>
              </a:r>
            </a:p>
            <a:p>
              <a:endParaRPr lang="ru-RU" sz="1600" dirty="0"/>
            </a:p>
            <a:p>
              <a:r>
                <a:rPr lang="ru-RU" sz="1600" dirty="0"/>
                <a:t>Синтез СТЭ – это оптимизационная задача  в пространстве: «надежность</a:t>
              </a:r>
              <a:r>
                <a:rPr lang="en-US" sz="1600" dirty="0"/>
                <a:t>/</a:t>
              </a:r>
              <a:r>
                <a:rPr lang="ru-RU" sz="1600" dirty="0"/>
                <a:t> готовность» - «затраты</a:t>
              </a:r>
              <a:r>
                <a:rPr lang="ru-RU" sz="1600" dirty="0" smtClean="0"/>
                <a:t>».</a:t>
              </a:r>
            </a:p>
            <a:p>
              <a:endParaRPr lang="ru-RU" sz="1600" dirty="0" smtClean="0"/>
            </a:p>
            <a:p>
              <a:r>
                <a:rPr lang="ru-RU" sz="1600" dirty="0"/>
                <a:t> </a:t>
              </a:r>
              <a:endParaRPr lang="ru-RU" sz="1600" dirty="0" smtClean="0"/>
            </a:p>
            <a:p>
              <a:endParaRPr lang="ru-RU" sz="1600" dirty="0"/>
            </a:p>
            <a:p>
              <a:endParaRPr lang="ru-RU" sz="1600" dirty="0">
                <a:solidFill>
                  <a:schemeClr val="tx1"/>
                </a:solidFill>
              </a:endParaRPr>
            </a:p>
          </p:txBody>
        </p:sp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443" y="3863310"/>
              <a:ext cx="1444922" cy="102118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87BB82F-61F3-428F-8FE8-ACD869D8F9E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2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79193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Сценарии разработки системы технической эксплуатации </a:t>
            </a:r>
            <a:endParaRPr lang="ru-RU" alt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1412776"/>
            <a:ext cx="5688632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Сценарий </a:t>
            </a:r>
            <a:r>
              <a:rPr lang="ru-RU" sz="2000" b="1" dirty="0"/>
              <a:t>1</a:t>
            </a:r>
            <a:r>
              <a:rPr lang="ru-RU" sz="2000" dirty="0"/>
              <a:t>. Разработка нового </a:t>
            </a:r>
            <a:r>
              <a:rPr lang="ru-RU" sz="2000" dirty="0" smtClean="0"/>
              <a:t>изделия и соответствующей СТЭ . </a:t>
            </a:r>
            <a:r>
              <a:rPr lang="ru-RU" sz="2000" dirty="0"/>
              <a:t> </a:t>
            </a:r>
            <a:r>
              <a:rPr lang="ru-RU" sz="2000" dirty="0" smtClean="0"/>
              <a:t>В </a:t>
            </a:r>
            <a:r>
              <a:rPr lang="ru-RU" sz="2000" dirty="0"/>
              <a:t>ходе ИЛП рассматриваются </a:t>
            </a:r>
            <a:r>
              <a:rPr lang="ru-RU" sz="2000" dirty="0" smtClean="0"/>
              <a:t>возможные варианты </a:t>
            </a:r>
            <a:r>
              <a:rPr lang="ru-RU" sz="2000" dirty="0"/>
              <a:t>СТЭ и исследуется влияние свойств изделия (надежности СЧ) на достигаемые показатели готовности и затрат.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b="1" dirty="0"/>
              <a:t>Сценарий 2</a:t>
            </a:r>
            <a:r>
              <a:rPr lang="ru-RU" sz="2000" dirty="0"/>
              <a:t>. Совершенствование  </a:t>
            </a:r>
            <a:r>
              <a:rPr lang="ru-RU" sz="2000" dirty="0" smtClean="0"/>
              <a:t>СТЭ </a:t>
            </a:r>
            <a:r>
              <a:rPr lang="ru-RU" sz="2000" dirty="0"/>
              <a:t>для уже существующего и серийно выпускаемого изделия, для которого изменение конструкции нецелесообразно.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b="1" dirty="0"/>
              <a:t>Сценарий 3</a:t>
            </a:r>
            <a:r>
              <a:rPr lang="ru-RU" sz="2000" dirty="0"/>
              <a:t>. Совершенствование </a:t>
            </a:r>
            <a:r>
              <a:rPr lang="ru-RU" sz="2000" dirty="0" smtClean="0"/>
              <a:t>СТЭ </a:t>
            </a:r>
            <a:r>
              <a:rPr lang="ru-RU" sz="2000" dirty="0"/>
              <a:t>в ходе плановой модернизации уже существующего изделия.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</TotalTime>
  <Words>4305</Words>
  <Application>Microsoft Office PowerPoint</Application>
  <PresentationFormat>Экран (4:3)</PresentationFormat>
  <Paragraphs>725</Paragraphs>
  <Slides>42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Презентация PowerPoint</vt:lpstr>
      <vt:lpstr>Введение в технологии интегрированной логистической поддержки  (ИЛП)</vt:lpstr>
      <vt:lpstr>Термины и определения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Сценарии разработки системы технической эксплуатации </vt:lpstr>
      <vt:lpstr>Основные виды деятельности ИЛП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логистической поддержки – системообразующий вид деятельности в ИЛП.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НИЦ CALS "Прикладная логистика"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ИЛП</dc:title>
  <dc:creator>Sudoff</dc:creator>
  <cp:lastModifiedBy>Sudoff</cp:lastModifiedBy>
  <cp:revision>60</cp:revision>
  <cp:lastPrinted>2018-04-19T15:11:29Z</cp:lastPrinted>
  <dcterms:created xsi:type="dcterms:W3CDTF">2018-04-11T12:04:43Z</dcterms:created>
  <dcterms:modified xsi:type="dcterms:W3CDTF">2018-06-13T16:04:23Z</dcterms:modified>
</cp:coreProperties>
</file>